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2"/>
  </p:notesMasterIdLst>
  <p:sldIdLst>
    <p:sldId id="258" r:id="rId2"/>
    <p:sldId id="285" r:id="rId3"/>
    <p:sldId id="409" r:id="rId4"/>
    <p:sldId id="284" r:id="rId5"/>
    <p:sldId id="410" r:id="rId6"/>
    <p:sldId id="420" r:id="rId7"/>
    <p:sldId id="421" r:id="rId8"/>
    <p:sldId id="259" r:id="rId9"/>
    <p:sldId id="260" r:id="rId10"/>
    <p:sldId id="261" r:id="rId11"/>
    <p:sldId id="262" r:id="rId12"/>
    <p:sldId id="263" r:id="rId13"/>
    <p:sldId id="264" r:id="rId14"/>
    <p:sldId id="390" r:id="rId15"/>
    <p:sldId id="265" r:id="rId16"/>
    <p:sldId id="290" r:id="rId17"/>
    <p:sldId id="266" r:id="rId18"/>
    <p:sldId id="291" r:id="rId19"/>
    <p:sldId id="292" r:id="rId20"/>
    <p:sldId id="293" r:id="rId21"/>
    <p:sldId id="294" r:id="rId22"/>
    <p:sldId id="295" r:id="rId23"/>
    <p:sldId id="296" r:id="rId24"/>
    <p:sldId id="418" r:id="rId25"/>
    <p:sldId id="419" r:id="rId26"/>
    <p:sldId id="286" r:id="rId27"/>
    <p:sldId id="297" r:id="rId28"/>
    <p:sldId id="391" r:id="rId29"/>
    <p:sldId id="394" r:id="rId30"/>
    <p:sldId id="395" r:id="rId31"/>
    <p:sldId id="298" r:id="rId32"/>
    <p:sldId id="396" r:id="rId33"/>
    <p:sldId id="300" r:id="rId34"/>
    <p:sldId id="301" r:id="rId35"/>
    <p:sldId id="302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99" r:id="rId44"/>
    <p:sldId id="398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401" r:id="rId63"/>
    <p:sldId id="400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385" r:id="rId118"/>
    <p:sldId id="386" r:id="rId119"/>
    <p:sldId id="387" r:id="rId120"/>
    <p:sldId id="388" r:id="rId121"/>
    <p:sldId id="283" r:id="rId122"/>
    <p:sldId id="403" r:id="rId123"/>
    <p:sldId id="402" r:id="rId124"/>
    <p:sldId id="404" r:id="rId125"/>
    <p:sldId id="405" r:id="rId126"/>
    <p:sldId id="416" r:id="rId127"/>
    <p:sldId id="417" r:id="rId128"/>
    <p:sldId id="267" r:id="rId129"/>
    <p:sldId id="270" r:id="rId130"/>
    <p:sldId id="406" r:id="rId131"/>
    <p:sldId id="407" r:id="rId132"/>
    <p:sldId id="408" r:id="rId133"/>
    <p:sldId id="414" r:id="rId134"/>
    <p:sldId id="415" r:id="rId135"/>
    <p:sldId id="274" r:id="rId136"/>
    <p:sldId id="275" r:id="rId137"/>
    <p:sldId id="276" r:id="rId138"/>
    <p:sldId id="277" r:id="rId139"/>
    <p:sldId id="278" r:id="rId140"/>
    <p:sldId id="279" r:id="rId1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B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96" y="-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notesMaster" Target="notesMasters/notesMaster1.xml"/><Relationship Id="rId143" Type="http://schemas.openxmlformats.org/officeDocument/2006/relationships/printerSettings" Target="printerSettings/printerSettings1.bin"/><Relationship Id="rId144" Type="http://schemas.openxmlformats.org/officeDocument/2006/relationships/presProps" Target="presProps.xml"/><Relationship Id="rId145" Type="http://schemas.openxmlformats.org/officeDocument/2006/relationships/viewProps" Target="viewProps.xml"/><Relationship Id="rId146" Type="http://schemas.openxmlformats.org/officeDocument/2006/relationships/theme" Target="theme/theme1.xml"/><Relationship Id="rId14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909893319787"/>
          <c:y val="0.0247221347331583"/>
          <c:w val="0.581821289475912"/>
          <c:h val="0.961944531933508"/>
        </c:manualLayout>
      </c:layout>
      <c:pieChart>
        <c:varyColors val="1"/>
        <c:ser>
          <c:idx val="0"/>
          <c:order val="0"/>
          <c:dLbls>
            <c:dLbl>
              <c:idx val="1"/>
              <c:layout>
                <c:manualLayout>
                  <c:x val="0.00478768355333856"/>
                  <c:y val="0.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Midterm
</a:t>
                    </a:r>
                    <a:r>
                      <a:rPr lang="en-US" dirty="0" smtClean="0"/>
                      <a:t>15%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/>
                      <a:t>Final
</a:t>
                    </a:r>
                    <a:r>
                      <a:rPr lang="en-US" dirty="0" smtClean="0"/>
                      <a:t>25%</a:t>
                    </a:r>
                    <a:endParaRPr lang="en-US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0.031892237228824"/>
                  <c:y val="0.0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Section Participation</a:t>
                    </a:r>
                    <a:r>
                      <a:rPr lang="en-US" dirty="0"/>
                      <a:t>
10%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Assignments</c:v>
                </c:pt>
                <c:pt idx="1">
                  <c:v>Midterm</c:v>
                </c:pt>
                <c:pt idx="2">
                  <c:v>Final</c:v>
                </c:pt>
                <c:pt idx="3">
                  <c:v>Participation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50.0</c:v>
                </c:pt>
                <c:pt idx="1">
                  <c:v>15.0</c:v>
                </c:pt>
                <c:pt idx="2">
                  <c:v>25.0</c:v>
                </c:pt>
                <c:pt idx="3">
                  <c:v>10.0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52763-4DCB-2141-A8A6-AD074AC5C051}" type="datetimeFigureOut">
              <a:rPr lang="en-US" smtClean="0"/>
              <a:t>1/3/16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DF029-EACA-D741-AA50-A04489DB4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99D7B1-6065-C84B-BE7E-FB8CD514003B}" type="slidenum">
              <a:rPr lang="en-US"/>
              <a:pPr/>
              <a:t>18</a:t>
            </a:fld>
            <a:endParaRPr lang="en-US"/>
          </a:p>
        </p:txBody>
      </p:sp>
      <p:sp>
        <p:nvSpPr>
          <p:cNvPr id="1474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74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D73354-F25D-524A-9EC7-636A5AA15CB7}" type="slidenum">
              <a:rPr lang="en-US"/>
              <a:pPr/>
              <a:t>109</a:t>
            </a:fld>
            <a:endParaRPr lang="en-US"/>
          </a:p>
        </p:txBody>
      </p:sp>
      <p:sp>
        <p:nvSpPr>
          <p:cNvPr id="2375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75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940787-9B4B-1141-92E6-A9F2393569F3}" type="slidenum">
              <a:rPr lang="en-US"/>
              <a:pPr/>
              <a:t>110</a:t>
            </a:fld>
            <a:endParaRPr lang="en-US"/>
          </a:p>
        </p:txBody>
      </p:sp>
      <p:sp>
        <p:nvSpPr>
          <p:cNvPr id="2385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85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DA11CE-407A-C34B-9C8F-4ED5EA06494C}" type="slidenum">
              <a:rPr lang="en-US"/>
              <a:pPr/>
              <a:t>111</a:t>
            </a:fld>
            <a:endParaRPr lang="en-US"/>
          </a:p>
        </p:txBody>
      </p:sp>
      <p:sp>
        <p:nvSpPr>
          <p:cNvPr id="2396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96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6610A5-A417-A04C-915D-AD0206DD51B8}" type="slidenum">
              <a:rPr lang="en-US"/>
              <a:pPr/>
              <a:t>112</a:t>
            </a:fld>
            <a:endParaRPr lang="en-US"/>
          </a:p>
        </p:txBody>
      </p:sp>
      <p:sp>
        <p:nvSpPr>
          <p:cNvPr id="2406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06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CAD533-FE44-B14A-A391-8D027F119718}" type="slidenum">
              <a:rPr lang="en-US"/>
              <a:pPr/>
              <a:t>113</a:t>
            </a:fld>
            <a:endParaRPr lang="en-US"/>
          </a:p>
        </p:txBody>
      </p:sp>
      <p:sp>
        <p:nvSpPr>
          <p:cNvPr id="2416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16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5F71F8-106B-D64F-B5B1-3FAFB0E8EAC8}" type="slidenum">
              <a:rPr lang="en-US"/>
              <a:pPr/>
              <a:t>114</a:t>
            </a:fld>
            <a:endParaRPr lang="en-US"/>
          </a:p>
        </p:txBody>
      </p:sp>
      <p:sp>
        <p:nvSpPr>
          <p:cNvPr id="2426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26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D20AA4-D294-464E-920B-15C50B0A2AC3}" type="slidenum">
              <a:rPr lang="en-US"/>
              <a:pPr/>
              <a:t>115</a:t>
            </a:fld>
            <a:endParaRPr lang="en-US"/>
          </a:p>
        </p:txBody>
      </p:sp>
      <p:sp>
        <p:nvSpPr>
          <p:cNvPr id="2437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79E342-4DF2-B741-B541-7FFDB5440F08}" type="slidenum">
              <a:rPr lang="en-US"/>
              <a:pPr/>
              <a:t>116</a:t>
            </a:fld>
            <a:endParaRPr lang="en-US"/>
          </a:p>
        </p:txBody>
      </p:sp>
      <p:sp>
        <p:nvSpPr>
          <p:cNvPr id="2447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47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25B782-E1B3-564F-B118-45422841F456}" type="slidenum">
              <a:rPr lang="en-US"/>
              <a:pPr/>
              <a:t>117</a:t>
            </a:fld>
            <a:endParaRPr lang="en-US"/>
          </a:p>
        </p:txBody>
      </p:sp>
      <p:sp>
        <p:nvSpPr>
          <p:cNvPr id="2457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4EA9B7-73AD-6D48-B8AD-D7C136BC19E0}" type="slidenum">
              <a:rPr lang="en-US"/>
              <a:pPr/>
              <a:t>118</a:t>
            </a:fld>
            <a:endParaRPr lang="en-US"/>
          </a:p>
        </p:txBody>
      </p:sp>
      <p:sp>
        <p:nvSpPr>
          <p:cNvPr id="2467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67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F1DFA2-E02B-654B-88D5-206E789B2200}" type="slidenum">
              <a:rPr lang="en-US"/>
              <a:pPr/>
              <a:t>19</a:t>
            </a:fld>
            <a:endParaRPr lang="en-US"/>
          </a:p>
        </p:txBody>
      </p:sp>
      <p:sp>
        <p:nvSpPr>
          <p:cNvPr id="1484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84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15E59F-E1EB-B941-AD16-5B7282FF5A29}" type="slidenum">
              <a:rPr lang="en-US"/>
              <a:pPr/>
              <a:t>119</a:t>
            </a:fld>
            <a:endParaRPr lang="en-US"/>
          </a:p>
        </p:txBody>
      </p:sp>
      <p:sp>
        <p:nvSpPr>
          <p:cNvPr id="2478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78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3E38AB-AA8C-F941-881F-8AE40B438AEA}" type="slidenum">
              <a:rPr lang="en-US"/>
              <a:pPr/>
              <a:t>120</a:t>
            </a:fld>
            <a:endParaRPr lang="en-US"/>
          </a:p>
        </p:txBody>
      </p:sp>
      <p:sp>
        <p:nvSpPr>
          <p:cNvPr id="2488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88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124</a:t>
            </a:fld>
            <a:endParaRPr lang="en-US"/>
          </a:p>
        </p:txBody>
      </p:sp>
      <p:sp>
        <p:nvSpPr>
          <p:cNvPr id="155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125</a:t>
            </a:fld>
            <a:endParaRPr lang="en-US"/>
          </a:p>
        </p:txBody>
      </p:sp>
      <p:sp>
        <p:nvSpPr>
          <p:cNvPr id="155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139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140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61FD10-EC33-2049-A465-D2922FEE7E2D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95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65A61F-73F6-9546-AAC5-8E6D3B8110EE}" type="slidenum">
              <a:rPr lang="en-US"/>
              <a:pPr/>
              <a:t>21</a:t>
            </a:fld>
            <a:endParaRPr lang="en-US"/>
          </a:p>
        </p:txBody>
      </p:sp>
      <p:sp>
        <p:nvSpPr>
          <p:cNvPr id="1505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05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90EC25-7EFB-C243-AA5C-8744273A2961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15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09804D-A5FE-C84A-B7ED-770DD6EC594B}" type="slidenum">
              <a:rPr lang="en-US"/>
              <a:pPr/>
              <a:t>23</a:t>
            </a:fld>
            <a:endParaRPr lang="en-US"/>
          </a:p>
        </p:txBody>
      </p:sp>
      <p:sp>
        <p:nvSpPr>
          <p:cNvPr id="1546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46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27</a:t>
            </a:fld>
            <a:endParaRPr lang="en-US"/>
          </a:p>
        </p:txBody>
      </p:sp>
      <p:sp>
        <p:nvSpPr>
          <p:cNvPr id="155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28</a:t>
            </a:fld>
            <a:endParaRPr lang="en-US"/>
          </a:p>
        </p:txBody>
      </p:sp>
      <p:sp>
        <p:nvSpPr>
          <p:cNvPr id="155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72820E-F05E-AE46-BAAB-8D7C77A48F50}" type="slidenum">
              <a:rPr lang="en-US"/>
              <a:pPr/>
              <a:t>4</a:t>
            </a:fld>
            <a:endParaRPr lang="en-US"/>
          </a:p>
        </p:txBody>
      </p:sp>
      <p:sp>
        <p:nvSpPr>
          <p:cNvPr id="1320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20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29</a:t>
            </a:fld>
            <a:endParaRPr lang="en-US"/>
          </a:p>
        </p:txBody>
      </p:sp>
      <p:sp>
        <p:nvSpPr>
          <p:cNvPr id="155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30</a:t>
            </a:fld>
            <a:endParaRPr lang="en-US"/>
          </a:p>
        </p:txBody>
      </p:sp>
      <p:sp>
        <p:nvSpPr>
          <p:cNvPr id="155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31</a:t>
            </a:fld>
            <a:endParaRPr lang="en-US"/>
          </a:p>
        </p:txBody>
      </p:sp>
      <p:sp>
        <p:nvSpPr>
          <p:cNvPr id="1566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32</a:t>
            </a:fld>
            <a:endParaRPr lang="en-US"/>
          </a:p>
        </p:txBody>
      </p:sp>
      <p:sp>
        <p:nvSpPr>
          <p:cNvPr id="1566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7C2830-8216-0B4D-8AB9-18B1193A04A7}" type="slidenum">
              <a:rPr lang="en-US"/>
              <a:pPr/>
              <a:t>33</a:t>
            </a:fld>
            <a:endParaRPr lang="en-US"/>
          </a:p>
        </p:txBody>
      </p:sp>
      <p:sp>
        <p:nvSpPr>
          <p:cNvPr id="1587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87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F101D7-7926-6B46-962A-62CAF6716DB1}" type="slidenum">
              <a:rPr lang="en-US"/>
              <a:pPr/>
              <a:t>34</a:t>
            </a:fld>
            <a:endParaRPr lang="en-US"/>
          </a:p>
        </p:txBody>
      </p:sp>
      <p:sp>
        <p:nvSpPr>
          <p:cNvPr id="1597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97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765B14-EA5E-CC45-8DF7-1FFA867EB91C}" type="slidenum">
              <a:rPr lang="en-US"/>
              <a:pPr/>
              <a:t>35</a:t>
            </a:fld>
            <a:endParaRPr lang="en-US"/>
          </a:p>
        </p:txBody>
      </p:sp>
      <p:sp>
        <p:nvSpPr>
          <p:cNvPr id="1607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07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F37626-AE6E-A54B-8FAD-000FD61EFEE7}" type="slidenum">
              <a:rPr lang="en-US"/>
              <a:pPr/>
              <a:t>36</a:t>
            </a:fld>
            <a:endParaRPr lang="en-US"/>
          </a:p>
        </p:txBody>
      </p:sp>
      <p:sp>
        <p:nvSpPr>
          <p:cNvPr id="1628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28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AB966D-8FE4-6B4A-B4BA-24468F6B1A47}" type="slidenum">
              <a:rPr lang="en-US"/>
              <a:pPr/>
              <a:t>37</a:t>
            </a:fld>
            <a:endParaRPr lang="en-US"/>
          </a:p>
        </p:txBody>
      </p:sp>
      <p:sp>
        <p:nvSpPr>
          <p:cNvPr id="1638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E39F59-5B0F-AB48-A26E-7E124528A5F7}" type="slidenum">
              <a:rPr lang="en-US"/>
              <a:pPr/>
              <a:t>38</a:t>
            </a:fld>
            <a:endParaRPr lang="en-US"/>
          </a:p>
        </p:txBody>
      </p:sp>
      <p:sp>
        <p:nvSpPr>
          <p:cNvPr id="1648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48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72820E-F05E-AE46-BAAB-8D7C77A48F50}" type="slidenum">
              <a:rPr lang="en-US"/>
              <a:pPr/>
              <a:t>5</a:t>
            </a:fld>
            <a:endParaRPr lang="en-US"/>
          </a:p>
        </p:txBody>
      </p:sp>
      <p:sp>
        <p:nvSpPr>
          <p:cNvPr id="1320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20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58BF4E-2129-0C43-B562-915D9018D2D2}" type="slidenum">
              <a:rPr lang="en-US"/>
              <a:pPr/>
              <a:t>39</a:t>
            </a:fld>
            <a:endParaRPr lang="en-US"/>
          </a:p>
        </p:txBody>
      </p:sp>
      <p:sp>
        <p:nvSpPr>
          <p:cNvPr id="1658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58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E3C9AF-D734-3047-827E-0888A694C024}" type="slidenum">
              <a:rPr lang="en-US"/>
              <a:pPr/>
              <a:t>40</a:t>
            </a:fld>
            <a:endParaRPr lang="en-US"/>
          </a:p>
        </p:txBody>
      </p:sp>
      <p:sp>
        <p:nvSpPr>
          <p:cNvPr id="1669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69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6F3989-CB15-3A40-8A7C-B5515A75B15F}" type="slidenum">
              <a:rPr lang="en-US"/>
              <a:pPr/>
              <a:t>41</a:t>
            </a:fld>
            <a:endParaRPr lang="en-US"/>
          </a:p>
        </p:txBody>
      </p:sp>
      <p:sp>
        <p:nvSpPr>
          <p:cNvPr id="1679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79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C33C56-302C-F942-BA07-8AA5C0617B3F}" type="slidenum">
              <a:rPr lang="en-US"/>
              <a:pPr/>
              <a:t>42</a:t>
            </a:fld>
            <a:endParaRPr lang="en-US"/>
          </a:p>
        </p:txBody>
      </p:sp>
      <p:sp>
        <p:nvSpPr>
          <p:cNvPr id="1689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89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43</a:t>
            </a:fld>
            <a:endParaRPr lang="en-US"/>
          </a:p>
        </p:txBody>
      </p:sp>
      <p:sp>
        <p:nvSpPr>
          <p:cNvPr id="1566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44</a:t>
            </a:fld>
            <a:endParaRPr lang="en-US"/>
          </a:p>
        </p:txBody>
      </p:sp>
      <p:sp>
        <p:nvSpPr>
          <p:cNvPr id="1566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E0A575-6F0C-A34B-8D8D-0FC80D38BFE6}" type="slidenum">
              <a:rPr lang="en-US"/>
              <a:pPr/>
              <a:t>45</a:t>
            </a:fld>
            <a:endParaRPr lang="en-US"/>
          </a:p>
        </p:txBody>
      </p:sp>
      <p:sp>
        <p:nvSpPr>
          <p:cNvPr id="1720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20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1FAF00-E3E1-8042-B509-CE6CB570D9EB}" type="slidenum">
              <a:rPr lang="en-US"/>
              <a:pPr/>
              <a:t>46</a:t>
            </a:fld>
            <a:endParaRPr lang="en-US"/>
          </a:p>
        </p:txBody>
      </p:sp>
      <p:sp>
        <p:nvSpPr>
          <p:cNvPr id="1730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30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316450-0D9E-F548-8CA3-8E8CF3E30C8D}" type="slidenum">
              <a:rPr lang="en-US"/>
              <a:pPr/>
              <a:t>47</a:t>
            </a:fld>
            <a:endParaRPr lang="en-US"/>
          </a:p>
        </p:txBody>
      </p:sp>
      <p:sp>
        <p:nvSpPr>
          <p:cNvPr id="1740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0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47968D-55A3-AD4F-B67A-EC55629D0A7B}" type="slidenum">
              <a:rPr lang="en-US"/>
              <a:pPr/>
              <a:t>48</a:t>
            </a:fld>
            <a:endParaRPr lang="en-US"/>
          </a:p>
        </p:txBody>
      </p:sp>
      <p:sp>
        <p:nvSpPr>
          <p:cNvPr id="1751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51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547E5D-B11E-724D-8B33-5EC2825F15D1}" type="slidenum">
              <a:rPr lang="en-US"/>
              <a:pPr/>
              <a:t>49</a:t>
            </a:fld>
            <a:endParaRPr lang="en-US"/>
          </a:p>
        </p:txBody>
      </p:sp>
      <p:sp>
        <p:nvSpPr>
          <p:cNvPr id="1761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61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8D2A06-479A-7048-8DD8-CED61797CF45}" type="slidenum">
              <a:rPr lang="en-US"/>
              <a:pPr/>
              <a:t>50</a:t>
            </a:fld>
            <a:endParaRPr lang="en-US"/>
          </a:p>
        </p:txBody>
      </p:sp>
      <p:sp>
        <p:nvSpPr>
          <p:cNvPr id="1771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71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FC57BB-E9DC-8740-A697-3BE7010CEA5D}" type="slidenum">
              <a:rPr lang="en-US"/>
              <a:pPr/>
              <a:t>51</a:t>
            </a:fld>
            <a:endParaRPr lang="en-US"/>
          </a:p>
        </p:txBody>
      </p:sp>
      <p:sp>
        <p:nvSpPr>
          <p:cNvPr id="1781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81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122850-C179-904D-B312-84ACF806CD0C}" type="slidenum">
              <a:rPr lang="en-US"/>
              <a:pPr/>
              <a:t>52</a:t>
            </a:fld>
            <a:endParaRPr lang="en-US"/>
          </a:p>
        </p:txBody>
      </p:sp>
      <p:sp>
        <p:nvSpPr>
          <p:cNvPr id="1792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92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5CEBDC-6D9A-9B4C-80CC-23DCE5344316}" type="slidenum">
              <a:rPr lang="en-US"/>
              <a:pPr/>
              <a:t>53</a:t>
            </a:fld>
            <a:endParaRPr lang="en-US"/>
          </a:p>
        </p:txBody>
      </p:sp>
      <p:sp>
        <p:nvSpPr>
          <p:cNvPr id="1802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02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9BDB99-A910-D74F-8C6A-A3E1A27C055B}" type="slidenum">
              <a:rPr lang="en-US"/>
              <a:pPr/>
              <a:t>54</a:t>
            </a:fld>
            <a:endParaRPr lang="en-US"/>
          </a:p>
        </p:txBody>
      </p:sp>
      <p:sp>
        <p:nvSpPr>
          <p:cNvPr id="1812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12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FE5BCB-FD8B-134C-B441-14F77D1DC796}" type="slidenum">
              <a:rPr lang="en-US"/>
              <a:pPr/>
              <a:t>55</a:t>
            </a:fld>
            <a:endParaRPr lang="en-US"/>
          </a:p>
        </p:txBody>
      </p:sp>
      <p:sp>
        <p:nvSpPr>
          <p:cNvPr id="1822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22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5B1CBA-3699-6A4F-B7FF-CD8C1EFCD5AB}" type="slidenum">
              <a:rPr lang="en-US"/>
              <a:pPr/>
              <a:t>56</a:t>
            </a:fld>
            <a:endParaRPr lang="en-US"/>
          </a:p>
        </p:txBody>
      </p:sp>
      <p:sp>
        <p:nvSpPr>
          <p:cNvPr id="1832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32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0DAF8B-9C71-9449-B409-ACA28F0B3FDF}" type="slidenum">
              <a:rPr lang="en-US"/>
              <a:pPr/>
              <a:t>57</a:t>
            </a:fld>
            <a:endParaRPr lang="en-US"/>
          </a:p>
        </p:txBody>
      </p:sp>
      <p:sp>
        <p:nvSpPr>
          <p:cNvPr id="1843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847F58-C157-A348-9BA6-0FAB7ACC0004}" type="slidenum">
              <a:rPr lang="en-US"/>
              <a:pPr/>
              <a:t>58</a:t>
            </a:fld>
            <a:endParaRPr lang="en-US"/>
          </a:p>
        </p:txBody>
      </p:sp>
      <p:sp>
        <p:nvSpPr>
          <p:cNvPr id="1853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53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80E6BF-B06C-B149-BDB5-3E25FC5781C4}" type="slidenum">
              <a:rPr lang="en-US"/>
              <a:pPr/>
              <a:t>59</a:t>
            </a:fld>
            <a:endParaRPr lang="en-US"/>
          </a:p>
        </p:txBody>
      </p:sp>
      <p:sp>
        <p:nvSpPr>
          <p:cNvPr id="1863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63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9AA1DB-BC9C-134E-BD86-591551511277}" type="slidenum">
              <a:rPr lang="en-US"/>
              <a:pPr/>
              <a:t>60</a:t>
            </a:fld>
            <a:endParaRPr lang="en-US"/>
          </a:p>
        </p:txBody>
      </p:sp>
      <p:sp>
        <p:nvSpPr>
          <p:cNvPr id="1873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73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3B73E0-A6CE-8745-B52D-2061D9675745}" type="slidenum">
              <a:rPr lang="en-US"/>
              <a:pPr/>
              <a:t>61</a:t>
            </a:fld>
            <a:endParaRPr lang="en-US"/>
          </a:p>
        </p:txBody>
      </p:sp>
      <p:sp>
        <p:nvSpPr>
          <p:cNvPr id="1884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84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62</a:t>
            </a:fld>
            <a:endParaRPr lang="en-US"/>
          </a:p>
        </p:txBody>
      </p:sp>
      <p:sp>
        <p:nvSpPr>
          <p:cNvPr id="1566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63</a:t>
            </a:fld>
            <a:endParaRPr lang="en-US"/>
          </a:p>
        </p:txBody>
      </p:sp>
      <p:sp>
        <p:nvSpPr>
          <p:cNvPr id="1566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9DE158-436A-934B-92A3-927860E90E22}" type="slidenum">
              <a:rPr lang="en-US"/>
              <a:pPr/>
              <a:t>64</a:t>
            </a:fld>
            <a:endParaRPr lang="en-US"/>
          </a:p>
        </p:txBody>
      </p:sp>
      <p:sp>
        <p:nvSpPr>
          <p:cNvPr id="1914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14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07C1C1-182C-4D4C-871D-2321DDA33955}" type="slidenum">
              <a:rPr lang="en-US"/>
              <a:pPr/>
              <a:t>65</a:t>
            </a:fld>
            <a:endParaRPr lang="en-US"/>
          </a:p>
        </p:txBody>
      </p:sp>
      <p:sp>
        <p:nvSpPr>
          <p:cNvPr id="1925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25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DE2B1C-882E-1746-A07A-69E6EF697DB3}" type="slidenum">
              <a:rPr lang="en-US"/>
              <a:pPr/>
              <a:t>66</a:t>
            </a:fld>
            <a:endParaRPr lang="en-US"/>
          </a:p>
        </p:txBody>
      </p:sp>
      <p:sp>
        <p:nvSpPr>
          <p:cNvPr id="1935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35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A6601F-E290-BA40-B642-FF1429C33DA8}" type="slidenum">
              <a:rPr lang="en-US"/>
              <a:pPr/>
              <a:t>67</a:t>
            </a:fld>
            <a:endParaRPr lang="en-US"/>
          </a:p>
        </p:txBody>
      </p:sp>
      <p:sp>
        <p:nvSpPr>
          <p:cNvPr id="1945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BC99C8-E6BD-8847-8B90-D127B7BCC882}" type="slidenum">
              <a:rPr lang="en-US"/>
              <a:pPr/>
              <a:t>68</a:t>
            </a:fld>
            <a:endParaRPr lang="en-US"/>
          </a:p>
        </p:txBody>
      </p:sp>
      <p:sp>
        <p:nvSpPr>
          <p:cNvPr id="1955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55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8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915ADE-8661-E34D-B194-DD48C7A05874}" type="slidenum">
              <a:rPr lang="en-US"/>
              <a:pPr/>
              <a:t>69</a:t>
            </a:fld>
            <a:endParaRPr lang="en-US"/>
          </a:p>
        </p:txBody>
      </p:sp>
      <p:sp>
        <p:nvSpPr>
          <p:cNvPr id="1966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66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A5C759-2E9D-7F46-903A-BC54F88E15BD}" type="slidenum">
              <a:rPr lang="en-US"/>
              <a:pPr/>
              <a:t>70</a:t>
            </a:fld>
            <a:endParaRPr lang="en-US"/>
          </a:p>
        </p:txBody>
      </p:sp>
      <p:sp>
        <p:nvSpPr>
          <p:cNvPr id="197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7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AF77FA-83D9-9A4E-A2CE-FF964ACE169E}" type="slidenum">
              <a:rPr lang="en-US"/>
              <a:pPr/>
              <a:t>71</a:t>
            </a:fld>
            <a:endParaRPr lang="en-US"/>
          </a:p>
        </p:txBody>
      </p:sp>
      <p:sp>
        <p:nvSpPr>
          <p:cNvPr id="1986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86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3D3BF1-0B48-3642-81F0-4966271E035F}" type="slidenum">
              <a:rPr lang="en-US"/>
              <a:pPr/>
              <a:t>72</a:t>
            </a:fld>
            <a:endParaRPr lang="en-US"/>
          </a:p>
        </p:txBody>
      </p:sp>
      <p:sp>
        <p:nvSpPr>
          <p:cNvPr id="1996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96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7A7FAE-E523-814B-9A01-ABB368F54A8E}" type="slidenum">
              <a:rPr lang="en-US"/>
              <a:pPr/>
              <a:t>73</a:t>
            </a:fld>
            <a:endParaRPr lang="en-US"/>
          </a:p>
        </p:txBody>
      </p:sp>
      <p:sp>
        <p:nvSpPr>
          <p:cNvPr id="2007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07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1BF4AE-EF3D-1244-A26C-B0B053B6217B}" type="slidenum">
              <a:rPr lang="en-US"/>
              <a:pPr/>
              <a:t>74</a:t>
            </a:fld>
            <a:endParaRPr lang="en-US"/>
          </a:p>
        </p:txBody>
      </p:sp>
      <p:sp>
        <p:nvSpPr>
          <p:cNvPr id="2017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17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779665-43AF-6B47-BC59-2AB4C88BD925}" type="slidenum">
              <a:rPr lang="en-US"/>
              <a:pPr/>
              <a:t>75</a:t>
            </a:fld>
            <a:endParaRPr lang="en-US"/>
          </a:p>
        </p:txBody>
      </p:sp>
      <p:sp>
        <p:nvSpPr>
          <p:cNvPr id="2027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27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5802D6-1FBC-4848-84EE-B55A8A08BE13}" type="slidenum">
              <a:rPr lang="en-US"/>
              <a:pPr/>
              <a:t>76</a:t>
            </a:fld>
            <a:endParaRPr lang="en-US"/>
          </a:p>
        </p:txBody>
      </p:sp>
      <p:sp>
        <p:nvSpPr>
          <p:cNvPr id="2037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37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91F53D-A17E-C74F-AFF2-98285700FD47}" type="slidenum">
              <a:rPr lang="en-US"/>
              <a:pPr/>
              <a:t>77</a:t>
            </a:fld>
            <a:endParaRPr lang="en-US"/>
          </a:p>
        </p:txBody>
      </p:sp>
      <p:sp>
        <p:nvSpPr>
          <p:cNvPr id="2048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F0118A-ABE6-1243-B55C-90D3BAEB4EEC}" type="slidenum">
              <a:rPr lang="en-US"/>
              <a:pPr/>
              <a:t>78</a:t>
            </a:fld>
            <a:endParaRPr lang="en-US"/>
          </a:p>
        </p:txBody>
      </p:sp>
      <p:sp>
        <p:nvSpPr>
          <p:cNvPr id="2058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58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E03E5A-EFC7-7E47-A918-55C394EB43B0}" type="slidenum">
              <a:rPr lang="en-US"/>
              <a:pPr/>
              <a:t>10</a:t>
            </a:fld>
            <a:endParaRPr lang="en-US"/>
          </a:p>
        </p:txBody>
      </p:sp>
      <p:sp>
        <p:nvSpPr>
          <p:cNvPr id="456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AF49AA-7DF3-7C4B-9C26-B390C7A0E88F}" type="slidenum">
              <a:rPr lang="en-US"/>
              <a:pPr/>
              <a:t>79</a:t>
            </a:fld>
            <a:endParaRPr lang="en-US"/>
          </a:p>
        </p:txBody>
      </p:sp>
      <p:sp>
        <p:nvSpPr>
          <p:cNvPr id="2068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68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3CF95D-BA47-A740-A470-A139AC1D4F9C}" type="slidenum">
              <a:rPr lang="en-US"/>
              <a:pPr/>
              <a:t>80</a:t>
            </a:fld>
            <a:endParaRPr lang="en-US"/>
          </a:p>
        </p:txBody>
      </p:sp>
      <p:sp>
        <p:nvSpPr>
          <p:cNvPr id="2078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78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B79B1C-43E6-7F46-91C2-77232E39E1F3}" type="slidenum">
              <a:rPr lang="en-US"/>
              <a:pPr/>
              <a:t>81</a:t>
            </a:fld>
            <a:endParaRPr lang="en-US"/>
          </a:p>
        </p:txBody>
      </p:sp>
      <p:sp>
        <p:nvSpPr>
          <p:cNvPr id="2088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88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81CA72-EDF7-FF4A-B0F6-11EEEF8BD988}" type="slidenum">
              <a:rPr lang="en-US"/>
              <a:pPr/>
              <a:t>82</a:t>
            </a:fld>
            <a:endParaRPr lang="en-US"/>
          </a:p>
        </p:txBody>
      </p:sp>
      <p:sp>
        <p:nvSpPr>
          <p:cNvPr id="2099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99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905244-1CFF-8E44-A523-BD96D56E6A50}" type="slidenum">
              <a:rPr lang="en-US"/>
              <a:pPr/>
              <a:t>83</a:t>
            </a:fld>
            <a:endParaRPr lang="en-US"/>
          </a:p>
        </p:txBody>
      </p:sp>
      <p:sp>
        <p:nvSpPr>
          <p:cNvPr id="2109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09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8556C2-8F23-4D40-A00D-DF3DAEEFF25B}" type="slidenum">
              <a:rPr lang="en-US"/>
              <a:pPr/>
              <a:t>84</a:t>
            </a:fld>
            <a:endParaRPr lang="en-US"/>
          </a:p>
        </p:txBody>
      </p:sp>
      <p:sp>
        <p:nvSpPr>
          <p:cNvPr id="211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2549DD-C035-7042-B147-56AFE8C333B4}" type="slidenum">
              <a:rPr lang="en-US"/>
              <a:pPr/>
              <a:t>85</a:t>
            </a:fld>
            <a:endParaRPr lang="en-US"/>
          </a:p>
        </p:txBody>
      </p:sp>
      <p:sp>
        <p:nvSpPr>
          <p:cNvPr id="2129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29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C57B1-28D4-624D-8F62-E5653BFA8D6F}" type="slidenum">
              <a:rPr lang="en-US"/>
              <a:pPr/>
              <a:t>86</a:t>
            </a:fld>
            <a:endParaRPr lang="en-US"/>
          </a:p>
        </p:txBody>
      </p:sp>
      <p:sp>
        <p:nvSpPr>
          <p:cNvPr id="2140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40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725344-AC54-0843-A682-8F2C554580BB}" type="slidenum">
              <a:rPr lang="en-US"/>
              <a:pPr/>
              <a:t>87</a:t>
            </a:fld>
            <a:endParaRPr lang="en-US"/>
          </a:p>
        </p:txBody>
      </p:sp>
      <p:sp>
        <p:nvSpPr>
          <p:cNvPr id="2150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D80590-1CF3-8243-80E2-C40E3E9D9E2B}" type="slidenum">
              <a:rPr lang="en-US"/>
              <a:pPr/>
              <a:t>88</a:t>
            </a:fld>
            <a:endParaRPr lang="en-US"/>
          </a:p>
        </p:txBody>
      </p:sp>
      <p:sp>
        <p:nvSpPr>
          <p:cNvPr id="2160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60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E63F61-1D99-7C42-B6D2-FFF0FC784266}" type="slidenum">
              <a:rPr lang="en-US"/>
              <a:pPr/>
              <a:t>11</a:t>
            </a:fld>
            <a:endParaRPr lang="en-US"/>
          </a:p>
        </p:txBody>
      </p:sp>
      <p:sp>
        <p:nvSpPr>
          <p:cNvPr id="493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849DF1-BC62-DB47-A574-6AD02CECBD68}" type="slidenum">
              <a:rPr lang="en-US"/>
              <a:pPr/>
              <a:t>89</a:t>
            </a:fld>
            <a:endParaRPr lang="en-US"/>
          </a:p>
        </p:txBody>
      </p:sp>
      <p:sp>
        <p:nvSpPr>
          <p:cNvPr id="2170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70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28A589-E225-AE40-86EE-08F1C6658A6F}" type="slidenum">
              <a:rPr lang="en-US"/>
              <a:pPr/>
              <a:t>90</a:t>
            </a:fld>
            <a:endParaRPr lang="en-US"/>
          </a:p>
        </p:txBody>
      </p:sp>
      <p:sp>
        <p:nvSpPr>
          <p:cNvPr id="2181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81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1A4405-B18A-3447-84A7-C50D2172E21D}" type="slidenum">
              <a:rPr lang="en-US"/>
              <a:pPr/>
              <a:t>91</a:t>
            </a:fld>
            <a:endParaRPr lang="en-US"/>
          </a:p>
        </p:txBody>
      </p:sp>
      <p:sp>
        <p:nvSpPr>
          <p:cNvPr id="2191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91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16BBA8-99F0-0F48-A2C2-9BF291711CF4}" type="slidenum">
              <a:rPr lang="en-US"/>
              <a:pPr/>
              <a:t>92</a:t>
            </a:fld>
            <a:endParaRPr lang="en-US"/>
          </a:p>
        </p:txBody>
      </p:sp>
      <p:sp>
        <p:nvSpPr>
          <p:cNvPr id="2201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01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AD9F1F-5D3F-844C-975D-2752AD2AE7B4}" type="slidenum">
              <a:rPr lang="en-US"/>
              <a:pPr/>
              <a:t>93</a:t>
            </a:fld>
            <a:endParaRPr lang="en-US"/>
          </a:p>
        </p:txBody>
      </p:sp>
      <p:sp>
        <p:nvSpPr>
          <p:cNvPr id="2211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9364FA-D911-5044-88AD-F8AF8AE6AB75}" type="slidenum">
              <a:rPr lang="en-US"/>
              <a:pPr/>
              <a:t>94</a:t>
            </a:fld>
            <a:endParaRPr lang="en-US"/>
          </a:p>
        </p:txBody>
      </p:sp>
      <p:sp>
        <p:nvSpPr>
          <p:cNvPr id="2222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22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3CC61A-9BDF-3546-A3A9-31D931E3E48C}" type="slidenum">
              <a:rPr lang="en-US"/>
              <a:pPr/>
              <a:t>95</a:t>
            </a:fld>
            <a:endParaRPr lang="en-US"/>
          </a:p>
        </p:txBody>
      </p:sp>
      <p:sp>
        <p:nvSpPr>
          <p:cNvPr id="2232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32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B4D2F8-2DC4-5845-AB63-69F0A5EC9456}" type="slidenum">
              <a:rPr lang="en-US"/>
              <a:pPr/>
              <a:t>96</a:t>
            </a:fld>
            <a:endParaRPr lang="en-US"/>
          </a:p>
        </p:txBody>
      </p:sp>
      <p:sp>
        <p:nvSpPr>
          <p:cNvPr id="2242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42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D7D5BF-140C-D649-A87D-5051ED81EBC9}" type="slidenum">
              <a:rPr lang="en-US"/>
              <a:pPr/>
              <a:t>97</a:t>
            </a:fld>
            <a:endParaRPr lang="en-US"/>
          </a:p>
        </p:txBody>
      </p:sp>
      <p:sp>
        <p:nvSpPr>
          <p:cNvPr id="2252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2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6E7B99-64F6-144C-A0C6-8EFC4ED84A94}" type="slidenum">
              <a:rPr lang="en-US"/>
              <a:pPr/>
              <a:t>98</a:t>
            </a:fld>
            <a:endParaRPr lang="en-US"/>
          </a:p>
        </p:txBody>
      </p:sp>
      <p:sp>
        <p:nvSpPr>
          <p:cNvPr id="2263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63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984A3-FB31-2D4F-8013-30502DE8C523}" type="slidenum">
              <a:rPr lang="en-US"/>
              <a:pPr/>
              <a:t>17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2573D2-772D-984D-A529-C25E2F810F70}" type="slidenum">
              <a:rPr lang="en-US"/>
              <a:pPr/>
              <a:t>99</a:t>
            </a:fld>
            <a:endParaRPr lang="en-US"/>
          </a:p>
        </p:txBody>
      </p:sp>
      <p:sp>
        <p:nvSpPr>
          <p:cNvPr id="2273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73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65E47E-D998-0D4A-8642-267C4D2F77F3}" type="slidenum">
              <a:rPr lang="en-US"/>
              <a:pPr/>
              <a:t>100</a:t>
            </a:fld>
            <a:endParaRPr lang="en-US"/>
          </a:p>
        </p:txBody>
      </p:sp>
      <p:sp>
        <p:nvSpPr>
          <p:cNvPr id="2283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83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9CAC9F-986E-6F47-B15C-D8C73A15B295}" type="slidenum">
              <a:rPr lang="en-US"/>
              <a:pPr/>
              <a:t>101</a:t>
            </a:fld>
            <a:endParaRPr lang="en-US"/>
          </a:p>
        </p:txBody>
      </p:sp>
      <p:sp>
        <p:nvSpPr>
          <p:cNvPr id="2293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93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9C24D1-289D-3940-8A43-3674556A7D97}" type="slidenum">
              <a:rPr lang="en-US"/>
              <a:pPr/>
              <a:t>102</a:t>
            </a:fld>
            <a:endParaRPr lang="en-US"/>
          </a:p>
        </p:txBody>
      </p:sp>
      <p:sp>
        <p:nvSpPr>
          <p:cNvPr id="2304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04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BCACB9-F766-F74D-91BF-68EAF72B3A66}" type="slidenum">
              <a:rPr lang="en-US"/>
              <a:pPr/>
              <a:t>103</a:t>
            </a:fld>
            <a:endParaRPr lang="en-US"/>
          </a:p>
        </p:txBody>
      </p:sp>
      <p:sp>
        <p:nvSpPr>
          <p:cNvPr id="2314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14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D8DE6C-BB19-6E43-939F-CA2FE9D19D4E}" type="slidenum">
              <a:rPr lang="en-US"/>
              <a:pPr/>
              <a:t>104</a:t>
            </a:fld>
            <a:endParaRPr lang="en-US"/>
          </a:p>
        </p:txBody>
      </p:sp>
      <p:sp>
        <p:nvSpPr>
          <p:cNvPr id="2324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24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04A1ED-0296-7A48-8FE6-51C9F2105581}" type="slidenum">
              <a:rPr lang="en-US"/>
              <a:pPr/>
              <a:t>105</a:t>
            </a:fld>
            <a:endParaRPr lang="en-US"/>
          </a:p>
        </p:txBody>
      </p:sp>
      <p:sp>
        <p:nvSpPr>
          <p:cNvPr id="2334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34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DBC069-1BFB-AD47-A98A-F676C09CE066}" type="slidenum">
              <a:rPr lang="en-US"/>
              <a:pPr/>
              <a:t>106</a:t>
            </a:fld>
            <a:endParaRPr lang="en-US"/>
          </a:p>
        </p:txBody>
      </p:sp>
      <p:sp>
        <p:nvSpPr>
          <p:cNvPr id="2344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44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FDE4E7-5130-4B4D-90FF-FC60E5B2A4FF}" type="slidenum">
              <a:rPr lang="en-US"/>
              <a:pPr/>
              <a:t>107</a:t>
            </a:fld>
            <a:endParaRPr lang="en-US"/>
          </a:p>
        </p:txBody>
      </p:sp>
      <p:sp>
        <p:nvSpPr>
          <p:cNvPr id="2355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5339D9-8417-FC46-A9F8-0AC8D1E80682}" type="slidenum">
              <a:rPr lang="en-US"/>
              <a:pPr/>
              <a:t>108</a:t>
            </a:fld>
            <a:endParaRPr lang="en-US"/>
          </a:p>
        </p:txBody>
      </p:sp>
      <p:sp>
        <p:nvSpPr>
          <p:cNvPr id="2365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65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33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5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1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3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2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5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6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6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7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86035-9C56-6D47-8774-4E9E7A21B949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3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s106b-sum0910-staff@lists.stanford.edu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cs106b.stanford.edu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190" y="-137874"/>
            <a:ext cx="10493811" cy="6995874"/>
          </a:xfrm>
          <a:prstGeom prst="rect">
            <a:avLst/>
          </a:prstGeom>
        </p:spPr>
      </p:pic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2307763" y="4917877"/>
            <a:ext cx="4151244" cy="13603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 smtClean="0"/>
              <a:t>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0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4, 2015</a:t>
            </a:r>
            <a:endParaRPr lang="en-US" sz="3200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655460" y="1062327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Hello CS106B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516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63" name="Rectangle 83"/>
          <p:cNvSpPr>
            <a:spLocks noGrp="1" noChangeAspect="1" noChangeArrowheads="1"/>
          </p:cNvSpPr>
          <p:nvPr>
            <p:ph idx="1"/>
          </p:nvPr>
        </p:nvSpPr>
        <p:spPr>
          <a:xfrm>
            <a:off x="1219200" y="1371600"/>
            <a:ext cx="8153400" cy="5308600"/>
          </a:xfrm>
          <a:noFill/>
          <a:ln/>
        </p:spPr>
        <p:txBody>
          <a:bodyPr>
            <a:normAutofit/>
          </a:bodyPr>
          <a:lstStyle/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Due </a:t>
            </a:r>
            <a:r>
              <a:rPr lang="en-US" dirty="0">
                <a:solidFill>
                  <a:schemeClr val="tx1"/>
                </a:solidFill>
              </a:rPr>
              <a:t>at </a:t>
            </a:r>
            <a:r>
              <a:rPr lang="en-US" dirty="0">
                <a:solidFill>
                  <a:schemeClr val="tx1"/>
                </a:solidFill>
              </a:rPr>
              <a:t>5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00P.M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Three free “late </a:t>
            </a:r>
            <a:r>
              <a:rPr lang="en-US" dirty="0">
                <a:solidFill>
                  <a:schemeClr val="tx1"/>
                </a:solidFill>
              </a:rPr>
              <a:t>days”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Extensions approved by </a:t>
            </a:r>
            <a:r>
              <a:rPr lang="en-US" dirty="0" smtClean="0">
                <a:solidFill>
                  <a:schemeClr val="tx1"/>
                </a:solidFill>
              </a:rPr>
              <a:t>Megan or </a:t>
            </a:r>
            <a:r>
              <a:rPr lang="en-US" dirty="0" smtClean="0">
                <a:solidFill>
                  <a:schemeClr val="tx1"/>
                </a:solidFill>
              </a:rPr>
              <a:t>Chris.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Graded by your section leader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Interactive, one-on-one grading session.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Graded on Style and Functionality.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Assignments in CS106B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28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6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036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036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036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036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036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036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036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037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037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037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037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037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037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36?</a:t>
            </a:r>
          </a:p>
        </p:txBody>
      </p:sp>
      <p:sp>
        <p:nvSpPr>
          <p:cNvPr id="10037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037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7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8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8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8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038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38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038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038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038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038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038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039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039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039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039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039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039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039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039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040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040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40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040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40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040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040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40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40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040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041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041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041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041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41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041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041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421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138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138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138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139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139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139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139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139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139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139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139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139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139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36?</a:t>
            </a:r>
          </a:p>
        </p:txBody>
      </p:sp>
      <p:sp>
        <p:nvSpPr>
          <p:cNvPr id="10140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40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140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140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40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40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40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140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0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140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141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141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141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141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141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141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141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141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141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141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142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2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142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142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142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142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2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142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2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142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143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3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3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143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143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143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143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143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3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143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144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2258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1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241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241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241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241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241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241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241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241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241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242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242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242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242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242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242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242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243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3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243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243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243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243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243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243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243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244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244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244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244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244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4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244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244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244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244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5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245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5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245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245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5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5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245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245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245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246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246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6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246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246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084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3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3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3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343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343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343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343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343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344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344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344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344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344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344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344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344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344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50?</a:t>
            </a:r>
          </a:p>
        </p:txBody>
      </p:sp>
      <p:sp>
        <p:nvSpPr>
          <p:cNvPr id="10344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345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345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5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345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5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345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5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345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345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346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346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346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346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346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346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346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346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346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6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347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347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347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7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347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7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347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7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8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348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348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348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348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348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8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348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348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685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445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446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446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446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446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446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446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446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446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446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446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447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447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447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50?</a:t>
            </a:r>
          </a:p>
        </p:txBody>
      </p:sp>
      <p:sp>
        <p:nvSpPr>
          <p:cNvPr id="10447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447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447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447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447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48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448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448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448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448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448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448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448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448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448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449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449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449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49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449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449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449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449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49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449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50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450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450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50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50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450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450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450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450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450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51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451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451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4459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8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548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548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548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548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548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548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548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549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549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549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549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549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549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549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0549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549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549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50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550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50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550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0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550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550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550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550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550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551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551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551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551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551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551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551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1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551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551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552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552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2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552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2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552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552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2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2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552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553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553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553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553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3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553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553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012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650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650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650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651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651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651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651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651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651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651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651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651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651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652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0652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652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652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652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652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2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652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653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653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653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653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653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653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653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653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653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653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654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4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654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654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654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654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4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654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4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654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655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5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5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655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655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655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655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655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5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655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656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4836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3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753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753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753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753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753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753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753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753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753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754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754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754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754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754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0754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754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754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42?</a:t>
            </a:r>
          </a:p>
        </p:txBody>
      </p:sp>
      <p:sp>
        <p:nvSpPr>
          <p:cNvPr id="10754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754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755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5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755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755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755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755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755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755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756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756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756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756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6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756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756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756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756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7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757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7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757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757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7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7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757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757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757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758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758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8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758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758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0022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5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5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855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855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855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855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855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856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856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856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856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856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0856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856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856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856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0856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857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857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42?</a:t>
            </a:r>
          </a:p>
        </p:txBody>
      </p:sp>
      <p:sp>
        <p:nvSpPr>
          <p:cNvPr id="10857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857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857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858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858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858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858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858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858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858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858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8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859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859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859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859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9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859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9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859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859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9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60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860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860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860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860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860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60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860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860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412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957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958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958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958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958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958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958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958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958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958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0958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959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959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959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0959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959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959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0959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959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9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959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0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960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960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960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960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961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961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1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961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961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961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961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1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961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2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962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962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2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2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962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962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962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962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962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3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963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963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9136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7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450850" y="1168400"/>
            <a:ext cx="8153400" cy="889000"/>
          </a:xfrm>
          <a:noFill/>
          <a:ln/>
        </p:spPr>
        <p:txBody>
          <a:bodyPr/>
          <a:lstStyle/>
          <a:p>
            <a:pPr marL="0" indent="0" algn="just">
              <a:lnSpc>
                <a:spcPct val="85000"/>
              </a:lnSpc>
              <a:spcBef>
                <a:spcPct val="0"/>
              </a:spcBef>
              <a:spcAft>
                <a:spcPct val="20000"/>
              </a:spcAft>
              <a:buNone/>
            </a:pPr>
            <a:r>
              <a:rPr lang="en-US" sz="2400" dirty="0"/>
              <a:t>Functionality and style grades for the assignments use the following scale:</a:t>
            </a:r>
          </a:p>
        </p:txBody>
      </p:sp>
      <p:grpSp>
        <p:nvGrpSpPr>
          <p:cNvPr id="492580" name="Group 36"/>
          <p:cNvGrpSpPr>
            <a:grpSpLocks/>
          </p:cNvGrpSpPr>
          <p:nvPr/>
        </p:nvGrpSpPr>
        <p:grpSpPr bwMode="auto">
          <a:xfrm>
            <a:off x="1295400" y="3200400"/>
            <a:ext cx="7162800" cy="457200"/>
            <a:chOff x="816" y="2016"/>
            <a:chExt cx="4512" cy="288"/>
          </a:xfrm>
        </p:grpSpPr>
        <p:grpSp>
          <p:nvGrpSpPr>
            <p:cNvPr id="492560" name="Group 16"/>
            <p:cNvGrpSpPr>
              <a:grpSpLocks/>
            </p:cNvGrpSpPr>
            <p:nvPr/>
          </p:nvGrpSpPr>
          <p:grpSpPr bwMode="auto">
            <a:xfrm>
              <a:off x="816" y="2099"/>
              <a:ext cx="379" cy="155"/>
              <a:chOff x="816" y="2151"/>
              <a:chExt cx="379" cy="155"/>
            </a:xfrm>
          </p:grpSpPr>
          <p:pic>
            <p:nvPicPr>
              <p:cNvPr id="492551" name="Picture 7" descr="check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6" y="2151"/>
                <a:ext cx="190" cy="153"/>
              </a:xfrm>
              <a:prstGeom prst="rect">
                <a:avLst/>
              </a:prstGeom>
              <a:noFill/>
            </p:spPr>
          </p:pic>
          <p:pic>
            <p:nvPicPr>
              <p:cNvPr id="492556" name="Picture 12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40" y="2151"/>
                <a:ext cx="155" cy="155"/>
              </a:xfrm>
              <a:prstGeom prst="rect">
                <a:avLst/>
              </a:prstGeom>
              <a:noFill/>
            </p:spPr>
          </p:pic>
        </p:grpSp>
        <p:sp>
          <p:nvSpPr>
            <p:cNvPr id="492571" name="Text Box 27"/>
            <p:cNvSpPr txBox="1">
              <a:spLocks noChangeArrowheads="1"/>
            </p:cNvSpPr>
            <p:nvPr/>
          </p:nvSpPr>
          <p:spPr bwMode="auto">
            <a:xfrm>
              <a:off x="1440" y="2016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Satisfies all requirements of the assignment.</a:t>
              </a:r>
            </a:p>
          </p:txBody>
        </p:sp>
      </p:grpSp>
      <p:grpSp>
        <p:nvGrpSpPr>
          <p:cNvPr id="492581" name="Group 37"/>
          <p:cNvGrpSpPr>
            <a:grpSpLocks/>
          </p:cNvGrpSpPr>
          <p:nvPr/>
        </p:nvGrpSpPr>
        <p:grpSpPr bwMode="auto">
          <a:xfrm>
            <a:off x="1295400" y="3733800"/>
            <a:ext cx="7543800" cy="457200"/>
            <a:chOff x="816" y="2352"/>
            <a:chExt cx="4752" cy="288"/>
          </a:xfrm>
        </p:grpSpPr>
        <p:pic>
          <p:nvPicPr>
            <p:cNvPr id="492554" name="Picture 10" descr="check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16" y="2432"/>
              <a:ext cx="190" cy="153"/>
            </a:xfrm>
            <a:prstGeom prst="rect">
              <a:avLst/>
            </a:prstGeom>
            <a:noFill/>
          </p:spPr>
        </p:pic>
        <p:sp>
          <p:nvSpPr>
            <p:cNvPr id="492572" name="Text Box 28"/>
            <p:cNvSpPr txBox="1">
              <a:spLocks noChangeArrowheads="1"/>
            </p:cNvSpPr>
            <p:nvPr/>
          </p:nvSpPr>
          <p:spPr bwMode="auto">
            <a:xfrm>
              <a:off x="1440" y="2352"/>
              <a:ext cx="41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Meets most requirements, but with some problems.</a:t>
              </a:r>
            </a:p>
          </p:txBody>
        </p:sp>
      </p:grpSp>
      <p:grpSp>
        <p:nvGrpSpPr>
          <p:cNvPr id="492582" name="Group 38"/>
          <p:cNvGrpSpPr>
            <a:grpSpLocks/>
          </p:cNvGrpSpPr>
          <p:nvPr/>
        </p:nvGrpSpPr>
        <p:grpSpPr bwMode="auto">
          <a:xfrm>
            <a:off x="1295400" y="4267200"/>
            <a:ext cx="7162800" cy="457200"/>
            <a:chOff x="816" y="2688"/>
            <a:chExt cx="4512" cy="288"/>
          </a:xfrm>
        </p:grpSpPr>
        <p:grpSp>
          <p:nvGrpSpPr>
            <p:cNvPr id="492561" name="Group 17"/>
            <p:cNvGrpSpPr>
              <a:grpSpLocks/>
            </p:cNvGrpSpPr>
            <p:nvPr/>
          </p:nvGrpSpPr>
          <p:grpSpPr bwMode="auto">
            <a:xfrm>
              <a:off x="816" y="2772"/>
              <a:ext cx="374" cy="153"/>
              <a:chOff x="816" y="2553"/>
              <a:chExt cx="374" cy="153"/>
            </a:xfrm>
          </p:grpSpPr>
          <p:pic>
            <p:nvPicPr>
              <p:cNvPr id="492555" name="Picture 11" descr="check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6" y="2553"/>
                <a:ext cx="190" cy="153"/>
              </a:xfrm>
              <a:prstGeom prst="rect">
                <a:avLst/>
              </a:prstGeom>
              <a:noFill/>
            </p:spPr>
          </p:pic>
          <p:pic>
            <p:nvPicPr>
              <p:cNvPr id="492559" name="Picture 15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040" y="2609"/>
                <a:ext cx="150" cy="39"/>
              </a:xfrm>
              <a:prstGeom prst="rect">
                <a:avLst/>
              </a:prstGeom>
              <a:noFill/>
            </p:spPr>
          </p:pic>
        </p:grpSp>
        <p:sp>
          <p:nvSpPr>
            <p:cNvPr id="492573" name="Text Box 29"/>
            <p:cNvSpPr txBox="1">
              <a:spLocks noChangeArrowheads="1"/>
            </p:cNvSpPr>
            <p:nvPr/>
          </p:nvSpPr>
          <p:spPr bwMode="auto">
            <a:xfrm>
              <a:off x="1440" y="2688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Has more </a:t>
              </a:r>
              <a:r>
                <a:rPr lang="en-US" dirty="0"/>
                <a:t>serious problems.</a:t>
              </a:r>
            </a:p>
          </p:txBody>
        </p:sp>
      </p:grpSp>
      <p:grpSp>
        <p:nvGrpSpPr>
          <p:cNvPr id="492583" name="Group 39"/>
          <p:cNvGrpSpPr>
            <a:grpSpLocks/>
          </p:cNvGrpSpPr>
          <p:nvPr/>
        </p:nvGrpSpPr>
        <p:grpSpPr bwMode="auto">
          <a:xfrm>
            <a:off x="1295400" y="4800600"/>
            <a:ext cx="7162800" cy="457200"/>
            <a:chOff x="816" y="3024"/>
            <a:chExt cx="4512" cy="288"/>
          </a:xfrm>
        </p:grpSpPr>
        <p:pic>
          <p:nvPicPr>
            <p:cNvPr id="492562" name="Picture 18" descr="minu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16" y="3151"/>
              <a:ext cx="150" cy="39"/>
            </a:xfrm>
            <a:prstGeom prst="rect">
              <a:avLst/>
            </a:prstGeom>
            <a:noFill/>
          </p:spPr>
        </p:pic>
        <p:sp>
          <p:nvSpPr>
            <p:cNvPr id="492574" name="Text Box 30"/>
            <p:cNvSpPr txBox="1">
              <a:spLocks noChangeArrowheads="1"/>
            </p:cNvSpPr>
            <p:nvPr/>
          </p:nvSpPr>
          <p:spPr bwMode="auto">
            <a:xfrm>
              <a:off x="1440" y="3024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Is even </a:t>
              </a:r>
              <a:r>
                <a:rPr lang="en-US" dirty="0"/>
                <a:t>worse than that.</a:t>
              </a:r>
            </a:p>
          </p:txBody>
        </p:sp>
      </p:grpSp>
      <p:grpSp>
        <p:nvGrpSpPr>
          <p:cNvPr id="492584" name="Group 40"/>
          <p:cNvGrpSpPr>
            <a:grpSpLocks/>
          </p:cNvGrpSpPr>
          <p:nvPr/>
        </p:nvGrpSpPr>
        <p:grpSpPr bwMode="auto">
          <a:xfrm>
            <a:off x="1295400" y="5334007"/>
            <a:ext cx="7162800" cy="369888"/>
            <a:chOff x="816" y="3360"/>
            <a:chExt cx="4512" cy="233"/>
          </a:xfrm>
        </p:grpSpPr>
        <p:grpSp>
          <p:nvGrpSpPr>
            <p:cNvPr id="492569" name="Group 25"/>
            <p:cNvGrpSpPr>
              <a:grpSpLocks/>
            </p:cNvGrpSpPr>
            <p:nvPr/>
          </p:nvGrpSpPr>
          <p:grpSpPr bwMode="auto">
            <a:xfrm>
              <a:off x="816" y="3481"/>
              <a:ext cx="336" cy="39"/>
              <a:chOff x="816" y="3216"/>
              <a:chExt cx="336" cy="39"/>
            </a:xfrm>
          </p:grpSpPr>
          <p:pic>
            <p:nvPicPr>
              <p:cNvPr id="492563" name="Picture 19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816" y="3216"/>
                <a:ext cx="150" cy="39"/>
              </a:xfrm>
              <a:prstGeom prst="rect">
                <a:avLst/>
              </a:prstGeom>
              <a:noFill/>
            </p:spPr>
          </p:pic>
          <p:pic>
            <p:nvPicPr>
              <p:cNvPr id="492564" name="Picture 20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002" y="3216"/>
                <a:ext cx="150" cy="39"/>
              </a:xfrm>
              <a:prstGeom prst="rect">
                <a:avLst/>
              </a:prstGeom>
              <a:noFill/>
            </p:spPr>
          </p:pic>
        </p:grpSp>
        <p:sp>
          <p:nvSpPr>
            <p:cNvPr id="492575" name="Text Box 31"/>
            <p:cNvSpPr txBox="1">
              <a:spLocks noChangeArrowheads="1"/>
            </p:cNvSpPr>
            <p:nvPr/>
          </p:nvSpPr>
          <p:spPr bwMode="auto">
            <a:xfrm>
              <a:off x="1440" y="3360"/>
              <a:ext cx="38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Better than nothing.</a:t>
              </a:r>
              <a:endParaRPr lang="en-US" dirty="0"/>
            </a:p>
          </p:txBody>
        </p:sp>
      </p:grpSp>
      <p:grpSp>
        <p:nvGrpSpPr>
          <p:cNvPr id="492579" name="Group 35"/>
          <p:cNvGrpSpPr>
            <a:grpSpLocks/>
          </p:cNvGrpSpPr>
          <p:nvPr/>
        </p:nvGrpSpPr>
        <p:grpSpPr bwMode="auto">
          <a:xfrm>
            <a:off x="1295400" y="2667000"/>
            <a:ext cx="7162800" cy="457200"/>
            <a:chOff x="816" y="1680"/>
            <a:chExt cx="4512" cy="288"/>
          </a:xfrm>
        </p:grpSpPr>
        <p:pic>
          <p:nvPicPr>
            <p:cNvPr id="492565" name="Picture 21" descr="plu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16" y="1749"/>
              <a:ext cx="155" cy="155"/>
            </a:xfrm>
            <a:prstGeom prst="rect">
              <a:avLst/>
            </a:prstGeom>
            <a:noFill/>
          </p:spPr>
        </p:pic>
        <p:sp>
          <p:nvSpPr>
            <p:cNvPr id="492576" name="Text Box 32"/>
            <p:cNvSpPr txBox="1">
              <a:spLocks noChangeArrowheads="1"/>
            </p:cNvSpPr>
            <p:nvPr/>
          </p:nvSpPr>
          <p:spPr bwMode="auto">
            <a:xfrm>
              <a:off x="1440" y="1680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Exceeds requirements.</a:t>
              </a:r>
            </a:p>
          </p:txBody>
        </p:sp>
      </p:grpSp>
      <p:grpSp>
        <p:nvGrpSpPr>
          <p:cNvPr id="492578" name="Group 34"/>
          <p:cNvGrpSpPr>
            <a:grpSpLocks/>
          </p:cNvGrpSpPr>
          <p:nvPr/>
        </p:nvGrpSpPr>
        <p:grpSpPr bwMode="auto">
          <a:xfrm>
            <a:off x="1295400" y="2133600"/>
            <a:ext cx="7162800" cy="457200"/>
            <a:chOff x="816" y="1344"/>
            <a:chExt cx="4512" cy="288"/>
          </a:xfrm>
        </p:grpSpPr>
        <p:grpSp>
          <p:nvGrpSpPr>
            <p:cNvPr id="492570" name="Group 26"/>
            <p:cNvGrpSpPr>
              <a:grpSpLocks/>
            </p:cNvGrpSpPr>
            <p:nvPr/>
          </p:nvGrpSpPr>
          <p:grpSpPr bwMode="auto">
            <a:xfrm>
              <a:off x="816" y="1416"/>
              <a:ext cx="347" cy="155"/>
              <a:chOff x="816" y="1392"/>
              <a:chExt cx="347" cy="155"/>
            </a:xfrm>
          </p:grpSpPr>
          <p:pic>
            <p:nvPicPr>
              <p:cNvPr id="492566" name="Picture 22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16" y="1392"/>
                <a:ext cx="155" cy="155"/>
              </a:xfrm>
              <a:prstGeom prst="rect">
                <a:avLst/>
              </a:prstGeom>
              <a:noFill/>
            </p:spPr>
          </p:pic>
          <p:pic>
            <p:nvPicPr>
              <p:cNvPr id="492567" name="Picture 23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08" y="1392"/>
                <a:ext cx="155" cy="155"/>
              </a:xfrm>
              <a:prstGeom prst="rect">
                <a:avLst/>
              </a:prstGeom>
              <a:noFill/>
            </p:spPr>
          </p:pic>
        </p:grpSp>
        <p:sp>
          <p:nvSpPr>
            <p:cNvPr id="492577" name="Text Box 33"/>
            <p:cNvSpPr txBox="1">
              <a:spLocks noChangeArrowheads="1"/>
            </p:cNvSpPr>
            <p:nvPr/>
          </p:nvSpPr>
          <p:spPr bwMode="auto">
            <a:xfrm>
              <a:off x="1440" y="1344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A submission so good it “makes you weep.”</a:t>
              </a:r>
            </a:p>
          </p:txBody>
        </p:sp>
      </p:grpSp>
      <p:sp>
        <p:nvSpPr>
          <p:cNvPr id="3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Grading Scale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0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0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060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060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060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060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060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060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060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061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061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061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061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1061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061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061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1061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061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061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062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062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2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062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2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062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062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062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062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062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063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063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063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063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063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063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063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3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063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063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064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064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4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064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4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064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064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4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4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064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065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065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065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065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5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065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065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887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162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162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162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163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163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163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163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163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163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163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163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163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163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164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1164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164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164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164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164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164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4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164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165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165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165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165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165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165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165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165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165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165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166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6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166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166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166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166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6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166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6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166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167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7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7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167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167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167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167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167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7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167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168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8481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5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265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265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265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265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265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265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265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265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265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266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266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266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266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266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1266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266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266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266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266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7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267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7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267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267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267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267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267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267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267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268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268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268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268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268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8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268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268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268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268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9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269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9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269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269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9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9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269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269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269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270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270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70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270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270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3460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7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7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367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367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367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367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367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368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368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368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368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368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368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368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368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368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1368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369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369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369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369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53?</a:t>
            </a: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69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369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370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370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370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370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370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370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370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370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370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0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371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371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371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371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1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371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1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371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371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1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2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372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372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372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372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372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2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372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372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495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469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470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470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470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470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470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470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470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470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470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470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471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471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471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1471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471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471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471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471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53?</a:t>
            </a:r>
          </a:p>
        </p:txBody>
      </p:sp>
      <p:sp>
        <p:nvSpPr>
          <p:cNvPr id="11471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471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2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472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472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472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472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472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472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472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472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472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473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473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473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3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473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473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473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473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3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473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4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474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474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4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4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474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474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474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474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474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5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475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475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483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2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572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572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572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572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572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572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572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573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573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573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573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573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573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573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1573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573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573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574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574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53?</a:t>
            </a:r>
          </a:p>
        </p:txBody>
      </p:sp>
      <p:sp>
        <p:nvSpPr>
          <p:cNvPr id="11574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574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4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574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574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574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574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574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575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575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575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575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575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575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575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5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575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575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576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576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6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576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6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576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576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6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6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576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577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577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577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577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7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577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577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18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674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674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674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675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675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675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675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675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675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675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675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675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675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676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1676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676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676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676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676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53</a:t>
            </a:r>
          </a:p>
        </p:txBody>
      </p:sp>
      <p:sp>
        <p:nvSpPr>
          <p:cNvPr id="11676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676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6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676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677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677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677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677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677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677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677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677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677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677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678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8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678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678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678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678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8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678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8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678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679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9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9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679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679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679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679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679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9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679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680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295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0" name="Rectangle 10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787968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 flipH="1">
            <a:off x="6219360" y="207381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 flipH="1">
            <a:off x="621936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 flipH="1">
            <a:off x="4561920" y="3732872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5" name="Rectangle 15"/>
          <p:cNvSpPr>
            <a:spLocks noChangeArrowheads="1"/>
          </p:cNvSpPr>
          <p:nvPr/>
        </p:nvSpPr>
        <p:spPr bwMode="auto">
          <a:xfrm flipH="1" flipV="1">
            <a:off x="4560480" y="2072378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6" name="Rectangle 16"/>
          <p:cNvSpPr>
            <a:spLocks noChangeArrowheads="1"/>
          </p:cNvSpPr>
          <p:nvPr/>
        </p:nvSpPr>
        <p:spPr bwMode="auto">
          <a:xfrm flipV="1">
            <a:off x="2903040" y="207237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7" name="Rectangle 17"/>
          <p:cNvSpPr>
            <a:spLocks noChangeArrowheads="1"/>
          </p:cNvSpPr>
          <p:nvPr/>
        </p:nvSpPr>
        <p:spPr bwMode="auto">
          <a:xfrm>
            <a:off x="2903040" y="41476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8" name="Rectangle 18"/>
          <p:cNvSpPr>
            <a:spLocks noChangeArrowheads="1"/>
          </p:cNvSpPr>
          <p:nvPr/>
        </p:nvSpPr>
        <p:spPr bwMode="auto">
          <a:xfrm flipH="1">
            <a:off x="1451520" y="414763"/>
            <a:ext cx="145152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9" name="Oval 19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7780" name="Oval 20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7781" name="Oval 21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7782" name="Oval 22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7783" name="Oval 23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7784" name="Oval 24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7785" name="Oval 25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7786" name="Oval 26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7787" name="Oval 27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7788" name="Oval 28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7789" name="Oval 29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7790" name="Oval 30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7791" name="Oval 31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7792" name="Oval 32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7793" name="Oval 33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17794" name="Oval 34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7795" name="Oval 35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7796" name="Oval 36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7797" name="Oval 37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7798" name="Oval 38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53</a:t>
            </a:r>
          </a:p>
        </p:txBody>
      </p:sp>
      <p:sp>
        <p:nvSpPr>
          <p:cNvPr id="117799" name="Rectangle 39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7800" name="Rectangle 40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01" name="Rectangle 41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7802" name="Rectangle 42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7803" name="Rectangle 43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7804" name="Rectangle 44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7805" name="Rectangle 45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7806" name="Rectangle 46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7807" name="Rectangle 47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7808" name="Rectangle 48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7809" name="Rectangle 49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7810" name="Rectangle 50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7811" name="Rectangle 51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7812" name="Rectangle 52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7813" name="Rectangle 53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14" name="Rectangle 54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7815" name="Rectangle 55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7816" name="Rectangle 56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7817" name="Rectangle 57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7818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19" name="Rectangle 59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7820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21" name="Rectangle 61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7822" name="Rectangle 62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7823" name="Rectangle 63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24" name="Rectangle 6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25" name="Rectangle 65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7826" name="Rectangle 66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7827" name="Rectangle 67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7828" name="Rectangle 68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7829" name="Rectangle 69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7830" name="Rectangle 70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31" name="Rectangle 71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7832" name="AutoShape 72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7833" name="AutoShape 73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539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8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4" name="Rectangle 10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5" name="Rectangle 11"/>
          <p:cNvSpPr>
            <a:spLocks noChangeArrowheads="1"/>
          </p:cNvSpPr>
          <p:nvPr/>
        </p:nvSpPr>
        <p:spPr bwMode="auto">
          <a:xfrm>
            <a:off x="787968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6" name="Rectangle 12"/>
          <p:cNvSpPr>
            <a:spLocks noChangeArrowheads="1"/>
          </p:cNvSpPr>
          <p:nvPr/>
        </p:nvSpPr>
        <p:spPr bwMode="auto">
          <a:xfrm flipH="1">
            <a:off x="6219360" y="207381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7" name="Rectangle 13"/>
          <p:cNvSpPr>
            <a:spLocks noChangeArrowheads="1"/>
          </p:cNvSpPr>
          <p:nvPr/>
        </p:nvSpPr>
        <p:spPr bwMode="auto">
          <a:xfrm flipH="1">
            <a:off x="621936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8" name="Rectangle 14"/>
          <p:cNvSpPr>
            <a:spLocks noChangeArrowheads="1"/>
          </p:cNvSpPr>
          <p:nvPr/>
        </p:nvSpPr>
        <p:spPr bwMode="auto">
          <a:xfrm flipH="1">
            <a:off x="4561920" y="3732872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9" name="Rectangle 15"/>
          <p:cNvSpPr>
            <a:spLocks noChangeArrowheads="1"/>
          </p:cNvSpPr>
          <p:nvPr/>
        </p:nvSpPr>
        <p:spPr bwMode="auto">
          <a:xfrm flipH="1" flipV="1">
            <a:off x="4560480" y="2072378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0" name="Rectangle 16"/>
          <p:cNvSpPr>
            <a:spLocks noChangeArrowheads="1"/>
          </p:cNvSpPr>
          <p:nvPr/>
        </p:nvSpPr>
        <p:spPr bwMode="auto">
          <a:xfrm flipV="1">
            <a:off x="2903040" y="207237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1" name="Rectangle 17"/>
          <p:cNvSpPr>
            <a:spLocks noChangeArrowheads="1"/>
          </p:cNvSpPr>
          <p:nvPr/>
        </p:nvSpPr>
        <p:spPr bwMode="auto">
          <a:xfrm>
            <a:off x="2903040" y="41476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2" name="Rectangle 18"/>
          <p:cNvSpPr>
            <a:spLocks noChangeArrowheads="1"/>
          </p:cNvSpPr>
          <p:nvPr/>
        </p:nvSpPr>
        <p:spPr bwMode="auto">
          <a:xfrm flipH="1">
            <a:off x="1451520" y="414763"/>
            <a:ext cx="145152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3" name="Oval 19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8804" name="Oval 20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8805" name="Oval 21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8806" name="Oval 22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8807" name="Oval 23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8808" name="Oval 24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8809" name="Oval 25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8810" name="Oval 26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8811" name="Oval 27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8812" name="Oval 28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8813" name="Oval 29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8814" name="Oval 30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8815" name="Oval 31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8816" name="Oval 32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8817" name="Oval 33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18818" name="Oval 34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8819" name="Oval 35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8820" name="Oval 36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8821" name="Oval 37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8822" name="Oval 38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53</a:t>
            </a:r>
          </a:p>
        </p:txBody>
      </p:sp>
      <p:sp>
        <p:nvSpPr>
          <p:cNvPr id="118823" name="Rectangle 39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8824" name="Rectangle 40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25" name="Rectangle 41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8826" name="Rectangle 42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8827" name="Rectangle 43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8828" name="Rectangle 44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8829" name="Rectangle 45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8830" name="Rectangle 46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8831" name="Rectangle 47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8832" name="Rectangle 48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8833" name="Rectangle 49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8834" name="Rectangle 50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8835" name="Rectangle 51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8836" name="Rectangle 52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8837" name="Rectangle 53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38" name="Rectangle 54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8839" name="Rectangle 55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8840" name="Rectangle 56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8841" name="Rectangle 57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8842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43" name="Rectangle 59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8844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45" name="Rectangle 61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8846" name="Rectangle 62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8847" name="Rectangle 63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48" name="Rectangle 6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49" name="Rectangle 65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8850" name="Rectangle 66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8851" name="Rectangle 67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8852" name="Rectangle 68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8853" name="Rectangle 69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8854" name="Rectangle 70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55" name="Rectangle 71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8856" name="AutoShape 72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8857" name="AutoShape 73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8858" name="Text Box 74"/>
          <p:cNvSpPr txBox="1">
            <a:spLocks noChangeArrowheads="1"/>
          </p:cNvSpPr>
          <p:nvPr/>
        </p:nvSpPr>
        <p:spPr bwMode="auto">
          <a:xfrm>
            <a:off x="2280960" y="1788668"/>
            <a:ext cx="4976640" cy="2773731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This approach is called</a:t>
            </a:r>
            <a:br>
              <a:rPr lang="en-US" sz="2000">
                <a:latin typeface="DejaVu Serif" charset="0"/>
              </a:rPr>
            </a:b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Dijkstra's Algorithm</a:t>
            </a:r>
            <a:r>
              <a:rPr lang="en-US" sz="2000">
                <a:solidFill>
                  <a:srgbClr val="0000FF"/>
                </a:solidFill>
                <a:latin typeface="DejaVu Serif" charset="0"/>
              </a:rPr>
              <a:t>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solidFill>
                  <a:srgbClr val="FFFFFF"/>
                </a:solidFill>
                <a:latin typeface="DejaVu Serif" charset="0"/>
              </a:rPr>
              <a:t>Google Maps uses a slightly modified version of this algorithm.</a:t>
            </a:r>
          </a:p>
          <a:p>
            <a:pPr algn="ctr">
              <a:lnSpc>
                <a:spcPct val="98000"/>
              </a:lnSpc>
            </a:pPr>
            <a:endParaRPr lang="en-US" sz="2000">
              <a:solidFill>
                <a:srgbClr val="FFFFFF"/>
              </a:solidFill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solidFill>
                  <a:srgbClr val="FFFFFF"/>
                </a:solidFill>
                <a:latin typeface="DejaVu Serif" charset="0"/>
              </a:rPr>
              <a:t>For an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FFFFFF"/>
                </a:solidFill>
                <a:latin typeface="DejaVu Serif" charset="0"/>
              </a:rPr>
              <a:t> ×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>
                <a:solidFill>
                  <a:srgbClr val="FFFFFF"/>
                </a:solidFill>
                <a:latin typeface="DejaVu Serif" charset="0"/>
              </a:rPr>
              <a:t> grid, it requires (roughly speaking)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FFFFFF"/>
                </a:solidFill>
                <a:latin typeface="DejaVu Serif" charset="0"/>
              </a:rPr>
              <a:t> log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>
                <a:solidFill>
                  <a:srgbClr val="FFFFFF"/>
                </a:solidFill>
                <a:latin typeface="DejaVu Serif" charset="0"/>
              </a:rPr>
              <a:t> operations to find the shortest path.</a:t>
            </a:r>
          </a:p>
        </p:txBody>
      </p:sp>
    </p:spTree>
    <p:extLst>
      <p:ext uri="{BB962C8B-B14F-4D97-AF65-F5344CB8AC3E}">
        <p14:creationId xmlns:p14="http://schemas.microsoft.com/office/powerpoint/2010/main" val="2762205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8" name="Rectangle 10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9" name="Rectangle 11"/>
          <p:cNvSpPr>
            <a:spLocks noChangeArrowheads="1"/>
          </p:cNvSpPr>
          <p:nvPr/>
        </p:nvSpPr>
        <p:spPr bwMode="auto">
          <a:xfrm>
            <a:off x="787968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0" name="Rectangle 12"/>
          <p:cNvSpPr>
            <a:spLocks noChangeArrowheads="1"/>
          </p:cNvSpPr>
          <p:nvPr/>
        </p:nvSpPr>
        <p:spPr bwMode="auto">
          <a:xfrm flipH="1">
            <a:off x="6219360" y="207381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1" name="Rectangle 13"/>
          <p:cNvSpPr>
            <a:spLocks noChangeArrowheads="1"/>
          </p:cNvSpPr>
          <p:nvPr/>
        </p:nvSpPr>
        <p:spPr bwMode="auto">
          <a:xfrm flipH="1">
            <a:off x="621936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2" name="Rectangle 14"/>
          <p:cNvSpPr>
            <a:spLocks noChangeArrowheads="1"/>
          </p:cNvSpPr>
          <p:nvPr/>
        </p:nvSpPr>
        <p:spPr bwMode="auto">
          <a:xfrm flipH="1">
            <a:off x="4561920" y="3732872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3" name="Rectangle 15"/>
          <p:cNvSpPr>
            <a:spLocks noChangeArrowheads="1"/>
          </p:cNvSpPr>
          <p:nvPr/>
        </p:nvSpPr>
        <p:spPr bwMode="auto">
          <a:xfrm flipH="1" flipV="1">
            <a:off x="4560480" y="2072378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4" name="Rectangle 16"/>
          <p:cNvSpPr>
            <a:spLocks noChangeArrowheads="1"/>
          </p:cNvSpPr>
          <p:nvPr/>
        </p:nvSpPr>
        <p:spPr bwMode="auto">
          <a:xfrm flipV="1">
            <a:off x="2903040" y="207237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5" name="Rectangle 17"/>
          <p:cNvSpPr>
            <a:spLocks noChangeArrowheads="1"/>
          </p:cNvSpPr>
          <p:nvPr/>
        </p:nvSpPr>
        <p:spPr bwMode="auto">
          <a:xfrm>
            <a:off x="2903040" y="41476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6" name="Rectangle 18"/>
          <p:cNvSpPr>
            <a:spLocks noChangeArrowheads="1"/>
          </p:cNvSpPr>
          <p:nvPr/>
        </p:nvSpPr>
        <p:spPr bwMode="auto">
          <a:xfrm flipH="1">
            <a:off x="1451520" y="414763"/>
            <a:ext cx="145152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7" name="Oval 19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9828" name="Oval 20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9829" name="Oval 21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9830" name="Oval 22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9831" name="Oval 23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9832" name="Oval 24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9833" name="Oval 25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9834" name="Oval 26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9835" name="Oval 27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9836" name="Oval 28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9837" name="Oval 29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9838" name="Oval 30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9839" name="Oval 31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9840" name="Oval 32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9841" name="Oval 33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19842" name="Oval 34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9843" name="Oval 35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9844" name="Oval 36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9845" name="Oval 37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9846" name="Oval 38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53</a:t>
            </a:r>
          </a:p>
        </p:txBody>
      </p:sp>
      <p:sp>
        <p:nvSpPr>
          <p:cNvPr id="119847" name="Rectangle 39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9848" name="Rectangle 40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49" name="Rectangle 41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9850" name="Rectangle 42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9851" name="Rectangle 43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9852" name="Rectangle 44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9853" name="Rectangle 45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9854" name="Rectangle 46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9855" name="Rectangle 47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9856" name="Rectangle 48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9857" name="Rectangle 49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9858" name="Rectangle 50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9859" name="Rectangle 51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9860" name="Rectangle 52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9861" name="Rectangle 53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62" name="Rectangle 54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9863" name="Rectangle 55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9864" name="Rectangle 56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9865" name="Rectangle 57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9866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67" name="Rectangle 59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9868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69" name="Rectangle 61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9870" name="Rectangle 62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9871" name="Rectangle 63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72" name="Rectangle 6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73" name="Rectangle 65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9874" name="Rectangle 66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9875" name="Rectangle 67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9876" name="Rectangle 68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9877" name="Rectangle 69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9878" name="Rectangle 70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79" name="Rectangle 71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9880" name="AutoShape 72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9881" name="AutoShape 73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9882" name="Text Box 74"/>
          <p:cNvSpPr txBox="1">
            <a:spLocks noChangeArrowheads="1"/>
          </p:cNvSpPr>
          <p:nvPr/>
        </p:nvSpPr>
        <p:spPr bwMode="auto">
          <a:xfrm>
            <a:off x="2280960" y="1788668"/>
            <a:ext cx="4976640" cy="2773731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This approach is called</a:t>
            </a:r>
            <a:br>
              <a:rPr lang="en-US" sz="2000">
                <a:latin typeface="DejaVu Serif" charset="0"/>
              </a:rPr>
            </a:b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Dijkstra's Algorithm</a:t>
            </a:r>
            <a:r>
              <a:rPr lang="en-US" sz="2000">
                <a:solidFill>
                  <a:srgbClr val="0000FF"/>
                </a:solidFill>
                <a:latin typeface="DejaVu Serif" charset="0"/>
              </a:rPr>
              <a:t>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Google Maps uses a slightly modified version of this algorithm.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solidFill>
                  <a:srgbClr val="FFFFFF"/>
                </a:solidFill>
                <a:latin typeface="DejaVu Serif" charset="0"/>
              </a:rPr>
              <a:t>For an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FFFFFF"/>
                </a:solidFill>
                <a:latin typeface="DejaVu Serif" charset="0"/>
              </a:rPr>
              <a:t> ×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>
                <a:solidFill>
                  <a:srgbClr val="FFFFFF"/>
                </a:solidFill>
                <a:latin typeface="DejaVu Serif" charset="0"/>
              </a:rPr>
              <a:t> grid, it requires (roughly speaking)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FFFFFF"/>
                </a:solidFill>
                <a:latin typeface="DejaVu Serif" charset="0"/>
              </a:rPr>
              <a:t> log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>
                <a:solidFill>
                  <a:srgbClr val="FFFFFF"/>
                </a:solidFill>
                <a:latin typeface="DejaVu Serif" charset="0"/>
              </a:rPr>
              <a:t> operations to find the shortest path.</a:t>
            </a:r>
          </a:p>
        </p:txBody>
      </p:sp>
    </p:spTree>
    <p:extLst>
      <p:ext uri="{BB962C8B-B14F-4D97-AF65-F5344CB8AC3E}">
        <p14:creationId xmlns:p14="http://schemas.microsoft.com/office/powerpoint/2010/main" val="4135223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5D412-3627-4C73-8A3C-4C06A57700B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41385" y="917473"/>
            <a:ext cx="8616560" cy="4525963"/>
          </a:xfrm>
        </p:spPr>
        <p:txBody>
          <a:bodyPr/>
          <a:lstStyle/>
          <a:p>
            <a:r>
              <a:rPr lang="en-US" dirty="0" smtClean="0"/>
              <a:t>Weekly 50-min section led by awesome section leaders (the backbone of the class!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Signups begin on Thursday at 5:00pm and close Sunday at 5:00pm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5" name="Picture 4" descr="section-lea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2" y="3368675"/>
            <a:ext cx="5029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056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2" name="Rectangle 10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787968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 flipH="1">
            <a:off x="6219360" y="207381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5" name="Rectangle 13"/>
          <p:cNvSpPr>
            <a:spLocks noChangeArrowheads="1"/>
          </p:cNvSpPr>
          <p:nvPr/>
        </p:nvSpPr>
        <p:spPr bwMode="auto">
          <a:xfrm flipH="1">
            <a:off x="621936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6" name="Rectangle 14"/>
          <p:cNvSpPr>
            <a:spLocks noChangeArrowheads="1"/>
          </p:cNvSpPr>
          <p:nvPr/>
        </p:nvSpPr>
        <p:spPr bwMode="auto">
          <a:xfrm flipH="1">
            <a:off x="4561920" y="3732872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7" name="Rectangle 15"/>
          <p:cNvSpPr>
            <a:spLocks noChangeArrowheads="1"/>
          </p:cNvSpPr>
          <p:nvPr/>
        </p:nvSpPr>
        <p:spPr bwMode="auto">
          <a:xfrm flipH="1" flipV="1">
            <a:off x="4560480" y="2072378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8" name="Rectangle 16"/>
          <p:cNvSpPr>
            <a:spLocks noChangeArrowheads="1"/>
          </p:cNvSpPr>
          <p:nvPr/>
        </p:nvSpPr>
        <p:spPr bwMode="auto">
          <a:xfrm flipV="1">
            <a:off x="2903040" y="207237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9" name="Rectangle 17"/>
          <p:cNvSpPr>
            <a:spLocks noChangeArrowheads="1"/>
          </p:cNvSpPr>
          <p:nvPr/>
        </p:nvSpPr>
        <p:spPr bwMode="auto">
          <a:xfrm>
            <a:off x="2903040" y="41476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50" name="Rectangle 18"/>
          <p:cNvSpPr>
            <a:spLocks noChangeArrowheads="1"/>
          </p:cNvSpPr>
          <p:nvPr/>
        </p:nvSpPr>
        <p:spPr bwMode="auto">
          <a:xfrm flipH="1">
            <a:off x="1451520" y="414763"/>
            <a:ext cx="145152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51" name="Oval 19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20852" name="Oval 20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20853" name="Oval 21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20854" name="Oval 22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20855" name="Oval 23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20856" name="Oval 24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20857" name="Oval 25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20858" name="Oval 26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20859" name="Oval 27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20860" name="Oval 28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20861" name="Oval 29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20862" name="Oval 30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20863" name="Oval 31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20864" name="Oval 32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20865" name="Oval 33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20866" name="Oval 34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20867" name="Oval 35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20868" name="Oval 36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20869" name="Oval 37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20870" name="Oval 38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53</a:t>
            </a:r>
          </a:p>
        </p:txBody>
      </p:sp>
      <p:sp>
        <p:nvSpPr>
          <p:cNvPr id="120871" name="Rectangle 39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20872" name="Rectangle 40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73" name="Rectangle 41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20874" name="Rectangle 42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20875" name="Rectangle 43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20876" name="Rectangle 44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20877" name="Rectangle 45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0878" name="Rectangle 46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0879" name="Rectangle 47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20880" name="Rectangle 48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0881" name="Rectangle 49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20882" name="Rectangle 50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0883" name="Rectangle 51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20884" name="Rectangle 52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20885" name="Rectangle 53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86" name="Rectangle 54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20887" name="Rectangle 55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20888" name="Rectangle 56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20889" name="Rectangle 57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20890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91" name="Rectangle 59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0892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93" name="Rectangle 61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0894" name="Rectangle 62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20895" name="Rectangle 63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96" name="Rectangle 6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97" name="Rectangle 65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0898" name="Rectangle 66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20899" name="Rectangle 67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0900" name="Rectangle 68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20901" name="Rectangle 69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903" name="Rectangle 71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20904" name="AutoShape 72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20905" name="AutoShape 73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20906" name="Text Box 74"/>
          <p:cNvSpPr txBox="1">
            <a:spLocks noChangeArrowheads="1"/>
          </p:cNvSpPr>
          <p:nvPr/>
        </p:nvSpPr>
        <p:spPr bwMode="auto">
          <a:xfrm>
            <a:off x="2280960" y="1788668"/>
            <a:ext cx="4976640" cy="2773731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 dirty="0">
                <a:latin typeface="DejaVu Serif" charset="0"/>
              </a:rPr>
              <a:t>This approach is called</a:t>
            </a:r>
            <a:br>
              <a:rPr lang="en-US" sz="2000" dirty="0">
                <a:latin typeface="DejaVu Serif" charset="0"/>
              </a:rPr>
            </a:br>
            <a:r>
              <a:rPr lang="en-US" sz="2000" b="1" dirty="0" err="1">
                <a:solidFill>
                  <a:srgbClr val="0000FF"/>
                </a:solidFill>
                <a:latin typeface="DejaVu Serif" charset="0"/>
              </a:rPr>
              <a:t>Dijkstra's</a:t>
            </a:r>
            <a:r>
              <a:rPr lang="en-US" sz="2000" b="1" dirty="0">
                <a:solidFill>
                  <a:srgbClr val="0000FF"/>
                </a:solidFill>
                <a:latin typeface="DejaVu Serif" charset="0"/>
              </a:rPr>
              <a:t> Algorithm</a:t>
            </a:r>
            <a:r>
              <a:rPr lang="en-US" sz="2000" dirty="0">
                <a:solidFill>
                  <a:srgbClr val="0000FF"/>
                </a:solidFill>
                <a:latin typeface="DejaVu Serif" charset="0"/>
              </a:rPr>
              <a:t>.</a:t>
            </a:r>
          </a:p>
          <a:p>
            <a:pPr algn="ctr">
              <a:lnSpc>
                <a:spcPct val="98000"/>
              </a:lnSpc>
            </a:pPr>
            <a:endParaRPr lang="en-US" sz="20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 dirty="0">
                <a:latin typeface="DejaVu Serif" charset="0"/>
              </a:rPr>
              <a:t>Google Maps uses a slightly modified version of this algorithm.</a:t>
            </a:r>
          </a:p>
          <a:p>
            <a:pPr algn="ctr">
              <a:lnSpc>
                <a:spcPct val="98000"/>
              </a:lnSpc>
            </a:pPr>
            <a:endParaRPr lang="en-US" sz="20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 dirty="0">
                <a:latin typeface="DejaVu Serif" charset="0"/>
              </a:rPr>
              <a:t>For an </a:t>
            </a:r>
            <a:r>
              <a:rPr lang="en-US" sz="2000" b="1" i="1" dirty="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 dirty="0">
                <a:solidFill>
                  <a:srgbClr val="0000FF"/>
                </a:solidFill>
                <a:latin typeface="DejaVu Serif" charset="0"/>
              </a:rPr>
              <a:t> × </a:t>
            </a:r>
            <a:r>
              <a:rPr lang="en-US" sz="2000" b="1" i="1" dirty="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dirty="0">
                <a:latin typeface="DejaVu Serif" charset="0"/>
              </a:rPr>
              <a:t> grid, it requires some multiple of </a:t>
            </a:r>
            <a:r>
              <a:rPr lang="en-US" sz="2000" b="1" i="1" dirty="0" smtClean="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 baseline="33000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latin typeface="DejaVu Serif" charset="0"/>
              </a:rPr>
              <a:t>log </a:t>
            </a:r>
            <a:r>
              <a:rPr lang="en-US" sz="2000" b="1" i="1" dirty="0" smtClean="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dirty="0" smtClean="0">
                <a:latin typeface="DejaVu Serif" charset="0"/>
              </a:rPr>
              <a:t> operations </a:t>
            </a:r>
            <a:r>
              <a:rPr lang="en-US" sz="2000" dirty="0">
                <a:latin typeface="DejaVu Serif" charset="0"/>
              </a:rPr>
              <a:t>to find the shortest path.</a:t>
            </a:r>
          </a:p>
        </p:txBody>
      </p:sp>
    </p:spTree>
    <p:extLst>
      <p:ext uri="{BB962C8B-B14F-4D97-AF65-F5344CB8AC3E}">
        <p14:creationId xmlns:p14="http://schemas.microsoft.com/office/powerpoint/2010/main" val="30355807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611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</p:grp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886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772" y="1937415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157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 dirty="0" smtClean="0">
                <a:solidFill>
                  <a:schemeClr val="bg1"/>
                </a:solidFill>
                <a:latin typeface="DejaVu Serif" charset="0"/>
              </a:rPr>
              <a:t>One last detail</a:t>
            </a:r>
            <a:endParaRPr lang="en-US" sz="2900" dirty="0">
              <a:solidFill>
                <a:schemeClr val="bg1"/>
              </a:solidFill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547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0" dirty="0" smtClean="0">
                <a:solidFill>
                  <a:schemeClr val="tx1"/>
                </a:solidFill>
                <a:latin typeface="DejaVu Serif" charset="0"/>
              </a:rPr>
              <a:t>C++</a:t>
            </a:r>
            <a:endParaRPr lang="en-US" sz="20000" dirty="0">
              <a:solidFill>
                <a:schemeClr val="tx1"/>
              </a:solidFill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373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/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2077786"/>
            <a:ext cx="6477000" cy="1219200"/>
          </a:xfrm>
          <a:prstGeom prst="roundRect">
            <a:avLst/>
          </a:prstGeom>
          <a:solidFill>
            <a:schemeClr val="accent3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0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/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3200400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1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200"/>
            <a:ext cx="9296400" cy="1239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Ready to Dive In?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487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1738894"/>
            <a:ext cx="6477000" cy="10668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027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5D412-3627-4C73-8A3C-4C06A57700B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38200" y="1676401"/>
            <a:ext cx="7924800" cy="3581400"/>
          </a:xfrm>
        </p:spPr>
        <p:txBody>
          <a:bodyPr>
            <a:normAutofit/>
          </a:bodyPr>
          <a:lstStyle/>
          <a:p>
            <a:r>
              <a:rPr lang="en-US" sz="2600" dirty="0"/>
              <a:t>Post to </a:t>
            </a:r>
            <a:r>
              <a:rPr lang="en-US" sz="2600" dirty="0" smtClean="0"/>
              <a:t>Piazza</a:t>
            </a:r>
            <a:endParaRPr lang="en-US" sz="2600" dirty="0"/>
          </a:p>
          <a:p>
            <a:endParaRPr lang="en-US" sz="1000" dirty="0" smtClean="0"/>
          </a:p>
          <a:p>
            <a:r>
              <a:rPr lang="en-US" sz="2600" dirty="0" smtClean="0"/>
              <a:t>Contact your Section Leader</a:t>
            </a:r>
          </a:p>
          <a:p>
            <a:endParaRPr lang="en-US" sz="1000" dirty="0" smtClean="0"/>
          </a:p>
          <a:p>
            <a:r>
              <a:rPr lang="en-US" sz="2600" dirty="0" smtClean="0"/>
              <a:t>Go to the </a:t>
            </a:r>
            <a:r>
              <a:rPr lang="en-US" sz="2600" dirty="0" err="1" smtClean="0"/>
              <a:t>LaIR</a:t>
            </a:r>
            <a:r>
              <a:rPr lang="en-US" sz="2600" dirty="0" smtClean="0"/>
              <a:t> or Office Hours</a:t>
            </a:r>
          </a:p>
          <a:p>
            <a:endParaRPr lang="en-US" sz="1000" dirty="0" smtClean="0"/>
          </a:p>
          <a:p>
            <a:r>
              <a:rPr lang="en-US" sz="2600" dirty="0" smtClean="0"/>
              <a:t>Email </a:t>
            </a:r>
            <a:r>
              <a:rPr lang="en-US" sz="2600" dirty="0" smtClean="0">
                <a:hlinkClick r:id="rId2"/>
              </a:rPr>
              <a:t>cs106b</a:t>
            </a:r>
            <a:r>
              <a:rPr lang="en-US" sz="2600" dirty="0" smtClean="0">
                <a:hlinkClick r:id="rId2"/>
              </a:rPr>
              <a:t>-</a:t>
            </a:r>
            <a:r>
              <a:rPr lang="en-US" sz="2600" dirty="0" smtClean="0">
                <a:hlinkClick r:id="rId2"/>
              </a:rPr>
              <a:t>win15</a:t>
            </a:r>
            <a:r>
              <a:rPr lang="en-US" sz="2600" dirty="0" smtClean="0">
                <a:hlinkClick r:id="rId2"/>
              </a:rPr>
              <a:t>16-</a:t>
            </a:r>
            <a:r>
              <a:rPr lang="en-US" sz="2600" dirty="0" smtClean="0">
                <a:hlinkClick r:id="rId2"/>
              </a:rPr>
              <a:t>staff@lists.stanford.edu</a:t>
            </a:r>
            <a:endParaRPr lang="en-US" sz="2600" dirty="0" smtClean="0"/>
          </a:p>
          <a:p>
            <a:endParaRPr lang="en-US" sz="1000" dirty="0" smtClean="0"/>
          </a:p>
          <a:p>
            <a:r>
              <a:rPr lang="en-US" sz="2600" dirty="0" smtClean="0"/>
              <a:t>Call us.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Staff Contact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45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2776674"/>
            <a:ext cx="6477000" cy="10668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931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3978314"/>
            <a:ext cx="6477000" cy="120421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5070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4273876"/>
            <a:ext cx="6477000" cy="327709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9797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/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3200400"/>
            <a:ext cx="6477000" cy="1219200"/>
          </a:xfrm>
          <a:prstGeom prst="roundRect">
            <a:avLst/>
          </a:prstGeom>
          <a:solidFill>
            <a:schemeClr val="accent3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7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/>
              <a:t>Excited?</a:t>
            </a:r>
            <a:endParaRPr lang="en-US" sz="5000" dirty="0"/>
          </a:p>
        </p:txBody>
      </p:sp>
      <p:sp>
        <p:nvSpPr>
          <p:cNvPr id="9" name="Rounded Rectangle 8"/>
          <p:cNvSpPr/>
          <p:nvPr/>
        </p:nvSpPr>
        <p:spPr>
          <a:xfrm>
            <a:off x="1447800" y="4267200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39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www.boracayhills.com/Boracay%20Hills_sandcastle%20art_boracay_Philippi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537" y="-121920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manwiththemuckrake.files.wordpress.com/2007/10/sandcas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40871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38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8495"/>
            <a:ext cx="9829800" cy="73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787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10519706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blog.btrax.com/wp-content/uploads/2010/04/678px-Page+brin_by_orig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88" y="1219200"/>
            <a:ext cx="508025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66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548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The End.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274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50" y="2065618"/>
            <a:ext cx="4721897" cy="275444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Attendance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19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2.blogs.indiewire.com/thompsononhollywood/images/uploads/thompson-on-hollywood/inception3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6457" y="-76200"/>
            <a:ext cx="14456663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The End?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09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271769"/>
              </p:ext>
            </p:extLst>
          </p:nvPr>
        </p:nvGraphicFramePr>
        <p:xfrm>
          <a:off x="641804" y="1051401"/>
          <a:ext cx="8147155" cy="5455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Grade Breakdown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5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category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58836"/>
            <a:ext cx="8229600" cy="452596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i="1" dirty="0" smtClean="0">
                <a:cs typeface="+mn-cs"/>
              </a:rPr>
              <a:t>Programming Abstractions in C++</a:t>
            </a:r>
            <a:r>
              <a:rPr lang="en-US" dirty="0" smtClean="0">
                <a:cs typeface="+mn-cs"/>
              </a:rPr>
              <a:t>, by Eric Roberts</a:t>
            </a:r>
          </a:p>
          <a:p>
            <a:pPr lvl="1" eaLnBrk="1" hangingPunct="1">
              <a:defRPr/>
            </a:pPr>
            <a:r>
              <a:rPr lang="en-US" dirty="0" smtClean="0"/>
              <a:t>written here at Stanford</a:t>
            </a:r>
          </a:p>
          <a:p>
            <a:pPr lvl="1" eaLnBrk="1" hangingPunct="1">
              <a:defRPr/>
            </a:pPr>
            <a:r>
              <a:rPr lang="en-US" dirty="0" smtClean="0"/>
              <a:t>tailored to this course</a:t>
            </a:r>
          </a:p>
          <a:p>
            <a:pPr lvl="1" eaLnBrk="1" hangingPunct="1">
              <a:defRPr/>
            </a:pPr>
            <a:r>
              <a:rPr lang="en-US" dirty="0" smtClean="0"/>
              <a:t>a valuable reference</a:t>
            </a:r>
          </a:p>
          <a:p>
            <a:pPr lvl="1" eaLnBrk="1" hangingPunct="1">
              <a:defRPr/>
            </a:pPr>
            <a:r>
              <a:rPr lang="en-US" dirty="0" smtClean="0"/>
              <a:t>usable on open-book </a:t>
            </a:r>
            <a:r>
              <a:rPr lang="en-US" dirty="0" smtClean="0"/>
              <a:t>exams</a:t>
            </a:r>
            <a:endParaRPr lang="en-US" dirty="0" smtClean="0"/>
          </a:p>
          <a:p>
            <a:pPr marL="457200" lvl="1" indent="0" eaLnBrk="1" hangingPunct="1">
              <a:buNone/>
              <a:defRPr/>
            </a:pPr>
            <a:endParaRPr lang="en-US" dirty="0" smtClean="0"/>
          </a:p>
        </p:txBody>
      </p:sp>
      <p:pic>
        <p:nvPicPr>
          <p:cNvPr id="15363" name="Picture 7" descr="01334548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2431999"/>
            <a:ext cx="26955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Textbook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799" y="4551076"/>
            <a:ext cx="3333734" cy="19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7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09600" y="2157412"/>
            <a:ext cx="7924800" cy="714375"/>
            <a:chOff x="384" y="1520"/>
            <a:chExt cx="4992" cy="450"/>
          </a:xfrm>
        </p:grpSpPr>
        <p:sp>
          <p:nvSpPr>
            <p:cNvPr id="524295" name="Text Box 7"/>
            <p:cNvSpPr txBox="1">
              <a:spLocks noChangeArrowheads="1"/>
            </p:cNvSpPr>
            <p:nvPr/>
          </p:nvSpPr>
          <p:spPr bwMode="auto">
            <a:xfrm>
              <a:off x="384" y="1520"/>
              <a:ext cx="768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Rule </a:t>
              </a:r>
              <a:r>
                <a:rPr lang="en-US" sz="2400" b="0" dirty="0" smtClean="0"/>
                <a:t>1:</a:t>
              </a:r>
              <a:endParaRPr lang="en-US" sz="2400" b="0" dirty="0"/>
            </a:p>
          </p:txBody>
        </p:sp>
        <p:sp>
          <p:nvSpPr>
            <p:cNvPr id="524296" name="Text Box 8"/>
            <p:cNvSpPr txBox="1">
              <a:spLocks noChangeArrowheads="1"/>
            </p:cNvSpPr>
            <p:nvPr/>
          </p:nvSpPr>
          <p:spPr bwMode="auto">
            <a:xfrm>
              <a:off x="1056" y="1520"/>
              <a:ext cx="432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not share actual program code with other students.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09600" y="2995614"/>
            <a:ext cx="7924800" cy="728663"/>
            <a:chOff x="384" y="2048"/>
            <a:chExt cx="4992" cy="459"/>
          </a:xfrm>
        </p:grpSpPr>
        <p:sp>
          <p:nvSpPr>
            <p:cNvPr id="524298" name="Text Box 10"/>
            <p:cNvSpPr txBox="1">
              <a:spLocks noChangeArrowheads="1"/>
            </p:cNvSpPr>
            <p:nvPr/>
          </p:nvSpPr>
          <p:spPr bwMode="auto">
            <a:xfrm>
              <a:off x="384" y="2048"/>
              <a:ext cx="768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Rule </a:t>
              </a:r>
              <a:r>
                <a:rPr lang="en-US" sz="2400" b="0" dirty="0" smtClean="0"/>
                <a:t>2:</a:t>
              </a:r>
              <a:endParaRPr lang="en-US" sz="2400" b="0" dirty="0"/>
            </a:p>
          </p:txBody>
        </p:sp>
        <p:sp>
          <p:nvSpPr>
            <p:cNvPr id="524299" name="Text Box 11"/>
            <p:cNvSpPr txBox="1">
              <a:spLocks noChangeArrowheads="1"/>
            </p:cNvSpPr>
            <p:nvPr/>
          </p:nvSpPr>
          <p:spPr bwMode="auto">
            <a:xfrm>
              <a:off x="1056" y="2048"/>
              <a:ext cx="4320" cy="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not look at</a:t>
              </a:r>
              <a:r>
                <a:rPr lang="en-US" sz="2400" dirty="0" smtClean="0"/>
                <a:t> solutions posted on the web or from other years.</a:t>
              </a:r>
              <a:endParaRPr lang="en-US" sz="2400" dirty="0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09600" y="3790951"/>
            <a:ext cx="7924800" cy="1200151"/>
            <a:chOff x="384" y="2549"/>
            <a:chExt cx="4992" cy="756"/>
          </a:xfrm>
        </p:grpSpPr>
        <p:sp>
          <p:nvSpPr>
            <p:cNvPr id="524301" name="Text Box 13"/>
            <p:cNvSpPr txBox="1">
              <a:spLocks noChangeArrowheads="1"/>
            </p:cNvSpPr>
            <p:nvPr/>
          </p:nvSpPr>
          <p:spPr bwMode="auto">
            <a:xfrm>
              <a:off x="384" y="2576"/>
              <a:ext cx="768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Rule </a:t>
              </a:r>
              <a:r>
                <a:rPr lang="en-US" sz="2400" b="0" dirty="0" smtClean="0"/>
                <a:t>3:</a:t>
              </a:r>
              <a:endParaRPr lang="en-US" sz="2400" b="0" dirty="0"/>
            </a:p>
          </p:txBody>
        </p:sp>
        <p:sp>
          <p:nvSpPr>
            <p:cNvPr id="524302" name="Text Box 14"/>
            <p:cNvSpPr txBox="1">
              <a:spLocks noChangeArrowheads="1"/>
            </p:cNvSpPr>
            <p:nvPr/>
          </p:nvSpPr>
          <p:spPr bwMode="auto">
            <a:xfrm>
              <a:off x="1056" y="2549"/>
              <a:ext cx="4320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400" dirty="0"/>
                <a:t>If you realize that you have made a mistake, you may retract your submission to any assignment at any time, no questions asked.</a:t>
              </a:r>
            </a:p>
          </p:txBody>
        </p:sp>
      </p:grp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Honor Code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40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03200" y="1866436"/>
            <a:ext cx="8501760" cy="4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>
                <a:latin typeface="Monospace" charset="0"/>
              </a:rPr>
              <a:t> numUnits(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isGrad,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wantsFewerUnits)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(!isGrad)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300" b="1">
                <a:solidFill>
                  <a:srgbClr val="FFFFFF"/>
                </a:solidFill>
                <a:latin typeface="Monospace" charset="0"/>
              </a:rPr>
              <a:t>5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(!wantsFewerUnits)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5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endParaRPr lang="en-US">
              <a:latin typeface="Monospace" charset="0"/>
            </a:endParaRP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(reallyBusy())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3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else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4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Units?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2015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03200" y="1866436"/>
            <a:ext cx="8501760" cy="4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>
                <a:latin typeface="Monospace" charset="0"/>
              </a:rPr>
              <a:t> numUnits(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isGrad,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wantsFewerUnits)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(!isGrad)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3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(!wantsFewerUnits)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5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endParaRPr lang="en-US">
              <a:latin typeface="Monospace" charset="0"/>
            </a:endParaRP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(reallyBusy())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3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else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4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Units?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2382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65144"/>
            <a:ext cx="8229600" cy="823414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Chris Piech (</a:t>
            </a:r>
            <a:r>
              <a:rPr lang="en-US" dirty="0" err="1" smtClean="0">
                <a:cs typeface="+mn-cs"/>
              </a:rPr>
              <a:t>piech@cs</a:t>
            </a:r>
            <a:r>
              <a:rPr lang="en-US" dirty="0" err="1"/>
              <a:t>.</a:t>
            </a:r>
            <a:r>
              <a:rPr lang="en-US" dirty="0" err="1" smtClean="0">
                <a:cs typeface="+mn-cs"/>
              </a:rPr>
              <a:t>stanford.edu</a:t>
            </a:r>
            <a:r>
              <a:rPr lang="en-US" dirty="0" smtClean="0">
                <a:cs typeface="+mn-cs"/>
              </a:rPr>
              <a:t>)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Hi, I’m Chris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4" y="1577306"/>
            <a:ext cx="3407279" cy="2555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75" y="3521857"/>
            <a:ext cx="4448190" cy="3336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458" y="1688558"/>
            <a:ext cx="3667207" cy="24442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8161"/>
          <a:stretch/>
        </p:blipFill>
        <p:spPr>
          <a:xfrm>
            <a:off x="327314" y="3637021"/>
            <a:ext cx="4452077" cy="3259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204" y="1662882"/>
            <a:ext cx="2606434" cy="2606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03200" y="1866436"/>
            <a:ext cx="8501760" cy="4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>
                <a:latin typeface="Monospace" charset="0"/>
              </a:rPr>
              <a:t> numUnits(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isGrad,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wantsFewerUnits)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(!isGrad)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3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(!wantsFewerUnits)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endParaRPr lang="en-US">
              <a:latin typeface="Monospace" charset="0"/>
            </a:endParaRP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(reallyBusy())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3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else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4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Units?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226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03200" y="1866436"/>
            <a:ext cx="8501760" cy="4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>
                <a:latin typeface="Monospace" charset="0"/>
              </a:rPr>
              <a:t> numUnits(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isGrad,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wantsFewerUnits)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(!isGrad)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3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(!wantsFewerUnits)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endParaRPr lang="en-US">
              <a:latin typeface="Monospace" charset="0"/>
            </a:endParaRP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(reallyBusy())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3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}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else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4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Units?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64334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03200" y="1866436"/>
            <a:ext cx="8501760" cy="4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>
                <a:latin typeface="Monospace" charset="0"/>
              </a:rPr>
              <a:t> numUnits(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isGrad,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wantsFewerUnits)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(!isGrad)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3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(!wantsFewerUnits)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endParaRPr lang="en-US">
              <a:latin typeface="Monospace" charset="0"/>
            </a:endParaRP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(reallyBusy())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3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}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 sz="2200"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4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Units?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3197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112765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err="1"/>
              <a:t>LaIR</a:t>
            </a:r>
            <a:r>
              <a:rPr lang="en-US" dirty="0"/>
              <a:t> Hours!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Sunday – Thursday,	6PM – Midnight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Starts next week.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Chris’ Office </a:t>
            </a:r>
            <a:r>
              <a:rPr lang="en-US" dirty="0"/>
              <a:t>Hours in Gates </a:t>
            </a:r>
            <a:r>
              <a:rPr lang="en-US" dirty="0" smtClean="0"/>
              <a:t>193</a:t>
            </a:r>
            <a:endParaRPr lang="en-US" dirty="0"/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Monday 1:30pm </a:t>
            </a:r>
            <a:r>
              <a:rPr lang="en-US" dirty="0"/>
              <a:t>– </a:t>
            </a:r>
            <a:r>
              <a:rPr lang="en-US" dirty="0" smtClean="0"/>
              <a:t>2:30pm</a:t>
            </a:r>
            <a:endParaRPr lang="en-US" dirty="0"/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Wednesday 2:30PM </a:t>
            </a:r>
            <a:r>
              <a:rPr lang="en-US" dirty="0"/>
              <a:t>– </a:t>
            </a:r>
            <a:r>
              <a:rPr lang="en-US" dirty="0" smtClean="0"/>
              <a:t>4:00PM</a:t>
            </a:r>
            <a:endParaRPr lang="en-US" dirty="0"/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Keith's Office Hours in Gates 178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Tuesday / Thursday, 2PM – 4PM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Getting Help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97332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1066800"/>
            <a:ext cx="6477000" cy="1219200"/>
          </a:xfrm>
          <a:prstGeom prst="roundRect">
            <a:avLst/>
          </a:prstGeom>
          <a:solidFill>
            <a:schemeClr val="accent3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/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2077786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78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 smtClean="0">
                <a:cs typeface="+mn-cs"/>
              </a:rPr>
              <a:t>CS 106A</a:t>
            </a:r>
            <a:r>
              <a:rPr lang="en-US" dirty="0" smtClean="0">
                <a:cs typeface="+mn-cs"/>
              </a:rPr>
              <a:t>: Programming Methodology</a:t>
            </a:r>
          </a:p>
          <a:p>
            <a:pPr marL="457200" lvl="1" indent="0" eaLnBrk="1" hangingPunct="1">
              <a:buNone/>
              <a:defRPr/>
            </a:pPr>
            <a:r>
              <a:rPr lang="en-US" dirty="0" smtClean="0"/>
              <a:t>a first course in </a:t>
            </a:r>
            <a:r>
              <a:rPr lang="en-US" b="1" dirty="0" smtClean="0"/>
              <a:t>programming</a:t>
            </a:r>
            <a:r>
              <a:rPr lang="en-US" dirty="0" smtClean="0"/>
              <a:t>, software development</a:t>
            </a:r>
          </a:p>
          <a:p>
            <a:pPr lvl="1" eaLnBrk="1" hangingPunct="1">
              <a:defRPr/>
            </a:pPr>
            <a:endParaRPr lang="en-US" sz="800" dirty="0" smtClean="0"/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Prerequisite: </a:t>
            </a:r>
            <a:r>
              <a:rPr lang="en-US" u="sng" dirty="0" smtClean="0">
                <a:cs typeface="+mn-cs"/>
              </a:rPr>
              <a:t>None</a:t>
            </a:r>
            <a:endParaRPr lang="en-US" dirty="0" smtClean="0">
              <a:cs typeface="+mn-cs"/>
            </a:endParaRPr>
          </a:p>
          <a:p>
            <a:pPr lvl="2" eaLnBrk="1" hangingPunct="1">
              <a:buFontTx/>
              <a:buNone/>
              <a:defRPr/>
            </a:pPr>
            <a:endParaRPr lang="en-US" dirty="0" smtClean="0"/>
          </a:p>
          <a:p>
            <a:pPr lvl="2" eaLnBrk="1" hangingPunct="1">
              <a:buFontTx/>
              <a:buNone/>
              <a:defRPr/>
            </a:pPr>
            <a:endParaRPr lang="en-US" dirty="0" smtClean="0"/>
          </a:p>
          <a:p>
            <a:pPr lvl="2" eaLnBrk="1" hangingPunct="1">
              <a:buFontTx/>
              <a:buNone/>
              <a:defRPr/>
            </a:pPr>
            <a:endParaRPr lang="en-US" dirty="0" smtClean="0"/>
          </a:p>
        </p:txBody>
      </p:sp>
      <p:pic>
        <p:nvPicPr>
          <p:cNvPr id="7171" name="Picture 4" descr="fig_newspaper_kar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0" t="30894" r="9814" b="23578"/>
          <a:stretch>
            <a:fillRect/>
          </a:stretch>
        </p:blipFill>
        <p:spPr bwMode="auto">
          <a:xfrm>
            <a:off x="657095" y="4413039"/>
            <a:ext cx="2620202" cy="209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5" descr="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27564"/>
            <a:ext cx="2552700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Was CS106A?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83" y="3946167"/>
            <a:ext cx="1862425" cy="277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5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 dirty="0">
                <a:solidFill>
                  <a:schemeClr val="bg1"/>
                </a:solidFill>
                <a:latin typeface="DejaVu Serif" charset="0"/>
              </a:rPr>
              <a:t>What's </a:t>
            </a:r>
            <a:r>
              <a:rPr lang="en-US" sz="2900" dirty="0" smtClean="0">
                <a:solidFill>
                  <a:schemeClr val="bg1"/>
                </a:solidFill>
                <a:latin typeface="DejaVu Serif" charset="0"/>
              </a:rPr>
              <a:t>next </a:t>
            </a:r>
            <a:r>
              <a:rPr lang="en-US" sz="2900" dirty="0">
                <a:solidFill>
                  <a:schemeClr val="bg1"/>
                </a:solidFill>
                <a:latin typeface="DejaVu Serif" charset="0"/>
              </a:rPr>
              <a:t>in Computer Science?</a:t>
            </a:r>
          </a:p>
        </p:txBody>
      </p:sp>
    </p:spTree>
    <p:extLst>
      <p:ext uri="{BB962C8B-B14F-4D97-AF65-F5344CB8AC3E}">
        <p14:creationId xmlns:p14="http://schemas.microsoft.com/office/powerpoint/2010/main" val="987652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284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 i="1" dirty="0" smtClean="0">
                <a:solidFill>
                  <a:schemeClr val="bg1"/>
                </a:solidFill>
                <a:latin typeface="DejaVu Serif" charset="0"/>
              </a:rPr>
              <a:t>[suspense]</a:t>
            </a:r>
            <a:endParaRPr lang="en-US" sz="2900" i="1" dirty="0">
              <a:solidFill>
                <a:schemeClr val="bg1"/>
              </a:solidFill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8555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Staff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2" y="3935468"/>
            <a:ext cx="2234445" cy="2693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2" y="1009369"/>
            <a:ext cx="2234445" cy="2573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05445" y="1283528"/>
            <a:ext cx="339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Instructor: Chris Piech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905445" y="4508203"/>
            <a:ext cx="345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Head TA: Megan Faulk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82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 dirty="0" smtClean="0">
                <a:solidFill>
                  <a:schemeClr val="bg1"/>
                </a:solidFill>
                <a:latin typeface="DejaVu Serif" charset="0"/>
              </a:rPr>
              <a:t>CS106B!</a:t>
            </a:r>
            <a:endParaRPr lang="en-US" sz="2900" dirty="0">
              <a:solidFill>
                <a:schemeClr val="bg1"/>
              </a:solidFill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75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00FF"/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Learn and analyze </a:t>
            </a:r>
            <a:r>
              <a:rPr lang="en-US" dirty="0"/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69888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8000"/>
                </a:solidFill>
              </a:rPr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Learn and analyze different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6748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60" y="0"/>
            <a:ext cx="45691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0" y="6636217"/>
            <a:ext cx="9144000" cy="27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r"/>
            <a:r>
              <a:rPr lang="en-US" sz="1400">
                <a:solidFill>
                  <a:srgbClr val="C0C0C0"/>
                </a:solidFill>
              </a:rPr>
              <a:t>http://www.publicdomainpictures.net/pictures/10000/velka/1-1265899974oKJ9.jpg</a:t>
            </a:r>
          </a:p>
        </p:txBody>
      </p:sp>
    </p:spTree>
    <p:extLst>
      <p:ext uri="{BB962C8B-B14F-4D97-AF65-F5344CB8AC3E}">
        <p14:creationId xmlns:p14="http://schemas.microsoft.com/office/powerpoint/2010/main" val="1574035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60" y="0"/>
            <a:ext cx="45691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0" y="6636217"/>
            <a:ext cx="9144000" cy="27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r"/>
            <a:r>
              <a:rPr lang="en-US" sz="1400">
                <a:solidFill>
                  <a:srgbClr val="C0C0C0"/>
                </a:solidFill>
              </a:rPr>
              <a:t>http://www.publicdomainpictures.net/pictures/10000/velka/1-1265899974oKJ9.jpg</a:t>
            </a:r>
          </a:p>
        </p:txBody>
      </p:sp>
      <p:sp>
        <p:nvSpPr>
          <p:cNvPr id="31747" name="Oval 3"/>
          <p:cNvSpPr>
            <a:spLocks/>
          </p:cNvSpPr>
          <p:nvPr/>
        </p:nvSpPr>
        <p:spPr bwMode="auto">
          <a:xfrm>
            <a:off x="3110400" y="5599308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48" name="Oval 4"/>
          <p:cNvSpPr>
            <a:spLocks/>
          </p:cNvSpPr>
          <p:nvPr/>
        </p:nvSpPr>
        <p:spPr bwMode="auto">
          <a:xfrm>
            <a:off x="3317760" y="4147635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49" name="Oval 5"/>
          <p:cNvSpPr>
            <a:spLocks/>
          </p:cNvSpPr>
          <p:nvPr/>
        </p:nvSpPr>
        <p:spPr bwMode="auto">
          <a:xfrm>
            <a:off x="4354560" y="3525490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0" name="Oval 6"/>
          <p:cNvSpPr>
            <a:spLocks/>
          </p:cNvSpPr>
          <p:nvPr/>
        </p:nvSpPr>
        <p:spPr bwMode="auto">
          <a:xfrm>
            <a:off x="4769280" y="4769781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1" name="Oval 7"/>
          <p:cNvSpPr>
            <a:spLocks/>
          </p:cNvSpPr>
          <p:nvPr/>
        </p:nvSpPr>
        <p:spPr bwMode="auto">
          <a:xfrm>
            <a:off x="6220800" y="5184544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2" name="Oval 8"/>
          <p:cNvSpPr>
            <a:spLocks/>
          </p:cNvSpPr>
          <p:nvPr/>
        </p:nvSpPr>
        <p:spPr bwMode="auto">
          <a:xfrm>
            <a:off x="4561920" y="2695963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3" name="Oval 9"/>
          <p:cNvSpPr>
            <a:spLocks/>
          </p:cNvSpPr>
          <p:nvPr/>
        </p:nvSpPr>
        <p:spPr bwMode="auto">
          <a:xfrm>
            <a:off x="2488320" y="2903345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4" name="Oval 10"/>
          <p:cNvSpPr>
            <a:spLocks/>
          </p:cNvSpPr>
          <p:nvPr/>
        </p:nvSpPr>
        <p:spPr bwMode="auto">
          <a:xfrm>
            <a:off x="3939840" y="2695963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5" name="Oval 11"/>
          <p:cNvSpPr>
            <a:spLocks/>
          </p:cNvSpPr>
          <p:nvPr/>
        </p:nvSpPr>
        <p:spPr bwMode="auto">
          <a:xfrm>
            <a:off x="4147200" y="2073817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6" name="Oval 12"/>
          <p:cNvSpPr>
            <a:spLocks/>
          </p:cNvSpPr>
          <p:nvPr/>
        </p:nvSpPr>
        <p:spPr bwMode="auto">
          <a:xfrm>
            <a:off x="5293440" y="1866436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7" name="Oval 13"/>
          <p:cNvSpPr>
            <a:spLocks/>
          </p:cNvSpPr>
          <p:nvPr/>
        </p:nvSpPr>
        <p:spPr bwMode="auto">
          <a:xfrm>
            <a:off x="5839200" y="3001275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8" name="Oval 14"/>
          <p:cNvSpPr>
            <a:spLocks/>
          </p:cNvSpPr>
          <p:nvPr/>
        </p:nvSpPr>
        <p:spPr bwMode="auto">
          <a:xfrm rot="20580000">
            <a:off x="4147200" y="622145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1759" name="AutoShape 15"/>
          <p:cNvCxnSpPr>
            <a:cxnSpLocks noChangeShapeType="1"/>
            <a:stCxn id="31748" idx="4"/>
            <a:endCxn id="31747" idx="0"/>
          </p:cNvCxnSpPr>
          <p:nvPr/>
        </p:nvCxnSpPr>
        <p:spPr bwMode="auto">
          <a:xfrm flipH="1">
            <a:off x="3317760" y="4562399"/>
            <a:ext cx="20736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0" name="AutoShape 16"/>
          <p:cNvCxnSpPr>
            <a:cxnSpLocks noChangeShapeType="1"/>
            <a:stCxn id="31749" idx="3"/>
            <a:endCxn id="31748" idx="7"/>
          </p:cNvCxnSpPr>
          <p:nvPr/>
        </p:nvCxnSpPr>
        <p:spPr bwMode="auto">
          <a:xfrm flipH="1">
            <a:off x="3672000" y="3879767"/>
            <a:ext cx="743040" cy="32979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1" name="AutoShape 17"/>
          <p:cNvCxnSpPr>
            <a:cxnSpLocks noChangeShapeType="1"/>
            <a:stCxn id="31749" idx="5"/>
            <a:endCxn id="31750" idx="1"/>
          </p:cNvCxnSpPr>
          <p:nvPr/>
        </p:nvCxnSpPr>
        <p:spPr bwMode="auto">
          <a:xfrm>
            <a:off x="4708800" y="3879768"/>
            <a:ext cx="12240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2" name="AutoShape 18"/>
          <p:cNvCxnSpPr>
            <a:cxnSpLocks noChangeShapeType="1"/>
            <a:stCxn id="31750" idx="5"/>
            <a:endCxn id="31751" idx="1"/>
          </p:cNvCxnSpPr>
          <p:nvPr/>
        </p:nvCxnSpPr>
        <p:spPr bwMode="auto">
          <a:xfrm>
            <a:off x="5123520" y="5124058"/>
            <a:ext cx="1159200" cy="122413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3" name="AutoShape 19"/>
          <p:cNvCxnSpPr>
            <a:cxnSpLocks noChangeShapeType="1"/>
            <a:stCxn id="31752" idx="4"/>
            <a:endCxn id="31749" idx="0"/>
          </p:cNvCxnSpPr>
          <p:nvPr/>
        </p:nvCxnSpPr>
        <p:spPr bwMode="auto">
          <a:xfrm flipH="1">
            <a:off x="4561920" y="3110726"/>
            <a:ext cx="207360" cy="414764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4" name="AutoShape 20"/>
          <p:cNvCxnSpPr>
            <a:cxnSpLocks noChangeShapeType="1"/>
            <a:stCxn id="31769" idx="4"/>
            <a:endCxn id="31752" idx="0"/>
          </p:cNvCxnSpPr>
          <p:nvPr/>
        </p:nvCxnSpPr>
        <p:spPr bwMode="auto">
          <a:xfrm>
            <a:off x="4730400" y="1922603"/>
            <a:ext cx="38880" cy="77336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5" name="AutoShape 21"/>
          <p:cNvCxnSpPr>
            <a:cxnSpLocks noChangeShapeType="1"/>
            <a:stCxn id="31755" idx="3"/>
            <a:endCxn id="31754" idx="0"/>
          </p:cNvCxnSpPr>
          <p:nvPr/>
        </p:nvCxnSpPr>
        <p:spPr bwMode="auto">
          <a:xfrm flipH="1">
            <a:off x="4147200" y="2428095"/>
            <a:ext cx="60480" cy="267868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6" name="AutoShape 22"/>
          <p:cNvCxnSpPr>
            <a:cxnSpLocks noChangeShapeType="1"/>
            <a:stCxn id="31754" idx="2"/>
            <a:endCxn id="31753" idx="6"/>
          </p:cNvCxnSpPr>
          <p:nvPr/>
        </p:nvCxnSpPr>
        <p:spPr bwMode="auto">
          <a:xfrm flipH="1">
            <a:off x="2903040" y="2903345"/>
            <a:ext cx="1036800" cy="207382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7" name="AutoShape 23"/>
          <p:cNvCxnSpPr>
            <a:cxnSpLocks noChangeShapeType="1"/>
            <a:stCxn id="31756" idx="5"/>
            <a:endCxn id="31757" idx="0"/>
          </p:cNvCxnSpPr>
          <p:nvPr/>
        </p:nvCxnSpPr>
        <p:spPr bwMode="auto">
          <a:xfrm>
            <a:off x="5647680" y="2220714"/>
            <a:ext cx="398880" cy="780562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8" name="AutoShape 24"/>
          <p:cNvCxnSpPr>
            <a:cxnSpLocks noChangeShapeType="1"/>
            <a:stCxn id="31769" idx="0"/>
            <a:endCxn id="31758" idx="4"/>
          </p:cNvCxnSpPr>
          <p:nvPr/>
        </p:nvCxnSpPr>
        <p:spPr bwMode="auto">
          <a:xfrm flipH="1" flipV="1">
            <a:off x="4416480" y="1026829"/>
            <a:ext cx="195840" cy="498292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1769" name="Oval 25"/>
          <p:cNvSpPr>
            <a:spLocks/>
          </p:cNvSpPr>
          <p:nvPr/>
        </p:nvSpPr>
        <p:spPr bwMode="auto">
          <a:xfrm rot="20580000">
            <a:off x="4464000" y="1517919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1770" name="AutoShape 26"/>
          <p:cNvCxnSpPr>
            <a:cxnSpLocks noChangeShapeType="1"/>
            <a:stCxn id="31769" idx="2"/>
            <a:endCxn id="31755" idx="0"/>
          </p:cNvCxnSpPr>
          <p:nvPr/>
        </p:nvCxnSpPr>
        <p:spPr bwMode="auto">
          <a:xfrm flipH="1">
            <a:off x="4354560" y="1784348"/>
            <a:ext cx="118080" cy="29091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71" name="AutoShape 27"/>
          <p:cNvCxnSpPr>
            <a:cxnSpLocks noChangeShapeType="1"/>
            <a:stCxn id="31769" idx="5"/>
            <a:endCxn id="31756" idx="2"/>
          </p:cNvCxnSpPr>
          <p:nvPr/>
        </p:nvCxnSpPr>
        <p:spPr bwMode="auto">
          <a:xfrm>
            <a:off x="4854241" y="1823232"/>
            <a:ext cx="439200" cy="2520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975983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317760" y="414764"/>
            <a:ext cx="18662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400">
                <a:solidFill>
                  <a:srgbClr val="000000"/>
                </a:solidFill>
              </a:rPr>
              <a:t>Sentence</a:t>
            </a: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036800" y="1866436"/>
            <a:ext cx="165888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400">
                <a:solidFill>
                  <a:srgbClr val="000000"/>
                </a:solidFill>
              </a:rPr>
              <a:t>Subject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110400" y="1866436"/>
            <a:ext cx="228096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sz="2400">
                <a:solidFill>
                  <a:srgbClr val="000000"/>
                </a:solidFill>
              </a:rPr>
              <a:t>Verb Phrase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6013440" y="1866436"/>
            <a:ext cx="165888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400">
                <a:solidFill>
                  <a:srgbClr val="000000"/>
                </a:solidFill>
              </a:rPr>
              <a:t>Object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036800" y="5599308"/>
            <a:ext cx="1658880" cy="829527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400">
                <a:solidFill>
                  <a:srgbClr val="000000"/>
                </a:solidFill>
              </a:rPr>
              <a:t>CS106B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2903040" y="3732872"/>
            <a:ext cx="124416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Adverb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4354560" y="3732872"/>
            <a:ext cx="103680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Verb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598720" y="3732872"/>
            <a:ext cx="124416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>
                <a:solidFill>
                  <a:srgbClr val="000000"/>
                </a:solidFill>
              </a:rPr>
              <a:t>Possessive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7050240" y="3732872"/>
            <a:ext cx="103680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Noun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903040" y="5599308"/>
            <a:ext cx="1244160" cy="829527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totally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4354560" y="5599308"/>
            <a:ext cx="1036800" cy="829527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rocks</a:t>
            </a:r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5598720" y="5599308"/>
            <a:ext cx="1244160" cy="829527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my</a:t>
            </a: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7050240" y="5599308"/>
            <a:ext cx="1036800" cy="829527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socks</a:t>
            </a:r>
          </a:p>
        </p:txBody>
      </p:sp>
      <p:cxnSp>
        <p:nvCxnSpPr>
          <p:cNvPr id="32782" name="AutoShape 14"/>
          <p:cNvCxnSpPr>
            <a:cxnSpLocks noChangeShapeType="1"/>
            <a:stCxn id="32770" idx="2"/>
            <a:endCxn id="32794" idx="0"/>
          </p:cNvCxnSpPr>
          <p:nvPr/>
        </p:nvCxnSpPr>
        <p:spPr bwMode="auto">
          <a:xfrm>
            <a:off x="1866240" y="2695963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3" name="AutoShape 15"/>
          <p:cNvCxnSpPr>
            <a:cxnSpLocks noChangeShapeType="1"/>
            <a:stCxn id="32774" idx="2"/>
            <a:endCxn id="32778" idx="0"/>
          </p:cNvCxnSpPr>
          <p:nvPr/>
        </p:nvCxnSpPr>
        <p:spPr bwMode="auto">
          <a:xfrm>
            <a:off x="3525120" y="4562399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4" name="AutoShape 16"/>
          <p:cNvCxnSpPr>
            <a:cxnSpLocks noChangeShapeType="1"/>
            <a:stCxn id="32775" idx="2"/>
            <a:endCxn id="32779" idx="0"/>
          </p:cNvCxnSpPr>
          <p:nvPr/>
        </p:nvCxnSpPr>
        <p:spPr bwMode="auto">
          <a:xfrm>
            <a:off x="4872960" y="4562399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5" name="AutoShape 17"/>
          <p:cNvCxnSpPr>
            <a:cxnSpLocks noChangeShapeType="1"/>
            <a:stCxn id="32776" idx="2"/>
            <a:endCxn id="32780" idx="0"/>
          </p:cNvCxnSpPr>
          <p:nvPr/>
        </p:nvCxnSpPr>
        <p:spPr bwMode="auto">
          <a:xfrm>
            <a:off x="6220800" y="4562399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6" name="AutoShape 18"/>
          <p:cNvCxnSpPr>
            <a:cxnSpLocks noChangeShapeType="1"/>
            <a:stCxn id="32777" idx="2"/>
            <a:endCxn id="32781" idx="0"/>
          </p:cNvCxnSpPr>
          <p:nvPr/>
        </p:nvCxnSpPr>
        <p:spPr bwMode="auto">
          <a:xfrm>
            <a:off x="7568640" y="4562399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7" name="AutoShape 19"/>
          <p:cNvCxnSpPr>
            <a:cxnSpLocks noChangeShapeType="1"/>
            <a:stCxn id="32771" idx="2"/>
            <a:endCxn id="32774" idx="0"/>
          </p:cNvCxnSpPr>
          <p:nvPr/>
        </p:nvCxnSpPr>
        <p:spPr bwMode="auto">
          <a:xfrm flipH="1">
            <a:off x="3525120" y="2695963"/>
            <a:ext cx="72576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8" name="AutoShape 20"/>
          <p:cNvCxnSpPr>
            <a:cxnSpLocks noChangeShapeType="1"/>
            <a:stCxn id="32771" idx="2"/>
            <a:endCxn id="32775" idx="0"/>
          </p:cNvCxnSpPr>
          <p:nvPr/>
        </p:nvCxnSpPr>
        <p:spPr bwMode="auto">
          <a:xfrm>
            <a:off x="4250880" y="2695963"/>
            <a:ext cx="62208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9" name="AutoShape 21"/>
          <p:cNvCxnSpPr>
            <a:cxnSpLocks noChangeShapeType="1"/>
            <a:stCxn id="32772" idx="2"/>
            <a:endCxn id="32776" idx="0"/>
          </p:cNvCxnSpPr>
          <p:nvPr/>
        </p:nvCxnSpPr>
        <p:spPr bwMode="auto">
          <a:xfrm flipH="1">
            <a:off x="6220800" y="2695963"/>
            <a:ext cx="62208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90" name="AutoShape 22"/>
          <p:cNvCxnSpPr>
            <a:cxnSpLocks noChangeShapeType="1"/>
            <a:stCxn id="32772" idx="2"/>
            <a:endCxn id="32777" idx="0"/>
          </p:cNvCxnSpPr>
          <p:nvPr/>
        </p:nvCxnSpPr>
        <p:spPr bwMode="auto">
          <a:xfrm>
            <a:off x="6842880" y="2695963"/>
            <a:ext cx="72576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91" name="AutoShape 23"/>
          <p:cNvCxnSpPr>
            <a:cxnSpLocks noChangeShapeType="1"/>
            <a:stCxn id="32769" idx="2"/>
            <a:endCxn id="32770" idx="0"/>
          </p:cNvCxnSpPr>
          <p:nvPr/>
        </p:nvCxnSpPr>
        <p:spPr bwMode="auto">
          <a:xfrm flipH="1">
            <a:off x="1866240" y="1244291"/>
            <a:ext cx="2384640" cy="62214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92" name="AutoShape 24"/>
          <p:cNvCxnSpPr>
            <a:cxnSpLocks noChangeShapeType="1"/>
            <a:stCxn id="32769" idx="2"/>
            <a:endCxn id="32771" idx="0"/>
          </p:cNvCxnSpPr>
          <p:nvPr/>
        </p:nvCxnSpPr>
        <p:spPr bwMode="auto">
          <a:xfrm>
            <a:off x="4250880" y="1244291"/>
            <a:ext cx="1440" cy="62214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93" name="AutoShape 25"/>
          <p:cNvCxnSpPr>
            <a:cxnSpLocks noChangeShapeType="1"/>
            <a:stCxn id="32769" idx="2"/>
            <a:endCxn id="32772" idx="0"/>
          </p:cNvCxnSpPr>
          <p:nvPr/>
        </p:nvCxnSpPr>
        <p:spPr bwMode="auto">
          <a:xfrm>
            <a:off x="4250880" y="1244291"/>
            <a:ext cx="2592000" cy="62214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794" name="Rectangle 26"/>
          <p:cNvSpPr>
            <a:spLocks noChangeArrowheads="1"/>
          </p:cNvSpPr>
          <p:nvPr/>
        </p:nvSpPr>
        <p:spPr bwMode="auto">
          <a:xfrm>
            <a:off x="1244160" y="3732872"/>
            <a:ext cx="124416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Noun</a:t>
            </a:r>
          </a:p>
        </p:txBody>
      </p:sp>
      <p:cxnSp>
        <p:nvCxnSpPr>
          <p:cNvPr id="32795" name="AutoShape 27"/>
          <p:cNvCxnSpPr>
            <a:cxnSpLocks noChangeShapeType="1"/>
            <a:stCxn id="32794" idx="2"/>
            <a:endCxn id="32773" idx="0"/>
          </p:cNvCxnSpPr>
          <p:nvPr/>
        </p:nvCxnSpPr>
        <p:spPr bwMode="auto">
          <a:xfrm>
            <a:off x="1866240" y="4562399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25157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Line 1"/>
          <p:cNvSpPr>
            <a:spLocks noChangeShapeType="1"/>
          </p:cNvSpPr>
          <p:nvPr/>
        </p:nvSpPr>
        <p:spPr bwMode="auto">
          <a:xfrm flipV="1">
            <a:off x="2488320" y="1657615"/>
            <a:ext cx="1440" cy="3735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2488320" y="1659054"/>
            <a:ext cx="37324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6220800" y="2281199"/>
            <a:ext cx="1440" cy="3110727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3110400" y="5391926"/>
            <a:ext cx="311040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V="1">
            <a:off x="3110400" y="4146196"/>
            <a:ext cx="1440" cy="12471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3110400" y="2281199"/>
            <a:ext cx="248832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3110400" y="2281199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5598720" y="1659054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3732480" y="3525490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3732480" y="4769781"/>
            <a:ext cx="186624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5598720" y="2281200"/>
            <a:ext cx="1440" cy="248858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4976640" y="2903345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3732480" y="2903345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3732480" y="3525490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4354560" y="4147635"/>
            <a:ext cx="6220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4976640" y="3525490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835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Line 1"/>
          <p:cNvSpPr>
            <a:spLocks noChangeShapeType="1"/>
          </p:cNvSpPr>
          <p:nvPr/>
        </p:nvSpPr>
        <p:spPr bwMode="auto">
          <a:xfrm flipV="1">
            <a:off x="2488320" y="1657615"/>
            <a:ext cx="1440" cy="3735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2488320" y="1659054"/>
            <a:ext cx="37324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6220800" y="2281199"/>
            <a:ext cx="1440" cy="3110727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3110400" y="5391926"/>
            <a:ext cx="311040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 flipV="1">
            <a:off x="3110400" y="4146196"/>
            <a:ext cx="1440" cy="12471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3110400" y="2281199"/>
            <a:ext cx="248832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3110400" y="2281199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5598720" y="1659054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3732480" y="3525490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3732480" y="4769781"/>
            <a:ext cx="186624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5598720" y="2281200"/>
            <a:ext cx="1440" cy="248858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4976640" y="2903345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3732480" y="2903345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3732480" y="3525490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4354560" y="4147635"/>
            <a:ext cx="6220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4976640" y="3525490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58" name="Rectangle 18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26956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0" name="Line 20"/>
          <p:cNvSpPr>
            <a:spLocks noChangeShapeType="1"/>
          </p:cNvSpPr>
          <p:nvPr/>
        </p:nvSpPr>
        <p:spPr bwMode="auto">
          <a:xfrm flipV="1">
            <a:off x="2488320" y="1657615"/>
            <a:ext cx="1440" cy="3735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8" name="Rectangle 28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0" name="Rectangle 30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2" name="Rectangle 32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4" name="Rectangle 34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5" name="Rectangle 35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6" name="Rectangle 36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7" name="Rectangle 37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8" name="Rectangle 38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9" name="Rectangle 39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0" name="Rectangle 40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1" name="Rectangle 41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2" name="Rectangle 42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3" name="Rectangle 43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4" name="Rectangle 44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5" name="Rectangle 45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6" name="Rectangle 46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7" name="Rectangle 47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8" name="Rectangle 48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088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Line 1"/>
          <p:cNvSpPr>
            <a:spLocks noChangeShapeType="1"/>
          </p:cNvSpPr>
          <p:nvPr/>
        </p:nvSpPr>
        <p:spPr bwMode="auto">
          <a:xfrm flipV="1">
            <a:off x="2488320" y="1657615"/>
            <a:ext cx="1440" cy="3735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2488320" y="1659054"/>
            <a:ext cx="37324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6220800" y="2281199"/>
            <a:ext cx="1440" cy="3110727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3110400" y="5391926"/>
            <a:ext cx="311040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 flipV="1">
            <a:off x="3110400" y="4146196"/>
            <a:ext cx="1440" cy="12471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3110400" y="2281199"/>
            <a:ext cx="248832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3110400" y="2281199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5598720" y="1659054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3732480" y="3525490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732480" y="4769781"/>
            <a:ext cx="186624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5598720" y="2281200"/>
            <a:ext cx="1440" cy="248858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4976640" y="2903345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3732480" y="2903345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3732480" y="3525490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4354560" y="4147635"/>
            <a:ext cx="6220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4976640" y="3525490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2" name="Rectangle 18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26956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4" name="Line 20"/>
          <p:cNvSpPr>
            <a:spLocks noChangeShapeType="1"/>
          </p:cNvSpPr>
          <p:nvPr/>
        </p:nvSpPr>
        <p:spPr bwMode="auto">
          <a:xfrm flipV="1">
            <a:off x="2488320" y="1657615"/>
            <a:ext cx="1440" cy="3735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8" name="Rectangle 24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0" name="Rectangle 26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2" name="Rectangle 28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4" name="Rectangle 30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7" name="Rectangle 33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8" name="Rectangle 34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9" name="Rectangle 35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0" name="Rectangle 36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1" name="Rectangle 37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2" name="Rectangle 38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3" name="Rectangle 39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4" name="Rectangle 40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5" name="Rectangle 41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6" name="Rectangle 42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7" name="Rectangle 43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8" name="Rectangle 44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9" name="Rectangle 45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10" name="Rectangle 46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11" name="Rectangle 47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12" name="Rectangle 48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6913" name="AutoShape 49"/>
          <p:cNvCxnSpPr>
            <a:cxnSpLocks noChangeShapeType="1"/>
            <a:stCxn id="36886" idx="2"/>
            <a:endCxn id="36885" idx="0"/>
          </p:cNvCxnSpPr>
          <p:nvPr/>
        </p:nvCxnSpPr>
        <p:spPr bwMode="auto">
          <a:xfrm>
            <a:off x="2799360" y="3940254"/>
            <a:ext cx="1440" cy="1036909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4" name="AutoShape 50"/>
          <p:cNvCxnSpPr>
            <a:cxnSpLocks noChangeShapeType="1"/>
            <a:stCxn id="36886" idx="0"/>
            <a:endCxn id="36883" idx="2"/>
          </p:cNvCxnSpPr>
          <p:nvPr/>
        </p:nvCxnSpPr>
        <p:spPr bwMode="auto">
          <a:xfrm flipV="1">
            <a:off x="2799360" y="2073818"/>
            <a:ext cx="1440" cy="165905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5" name="AutoShape 51"/>
          <p:cNvCxnSpPr>
            <a:cxnSpLocks noChangeShapeType="1"/>
            <a:stCxn id="36883" idx="3"/>
            <a:endCxn id="36908" idx="1"/>
          </p:cNvCxnSpPr>
          <p:nvPr/>
        </p:nvCxnSpPr>
        <p:spPr bwMode="auto">
          <a:xfrm>
            <a:off x="2903040" y="1970127"/>
            <a:ext cx="228096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6" name="AutoShape 52"/>
          <p:cNvCxnSpPr>
            <a:cxnSpLocks noChangeShapeType="1"/>
            <a:stCxn id="36886" idx="3"/>
            <a:endCxn id="36892" idx="1"/>
          </p:cNvCxnSpPr>
          <p:nvPr/>
        </p:nvCxnSpPr>
        <p:spPr bwMode="auto">
          <a:xfrm>
            <a:off x="2903040" y="3836563"/>
            <a:ext cx="41472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7" name="AutoShape 53"/>
          <p:cNvCxnSpPr>
            <a:cxnSpLocks noChangeShapeType="1"/>
            <a:stCxn id="36892" idx="0"/>
            <a:endCxn id="36893" idx="2"/>
          </p:cNvCxnSpPr>
          <p:nvPr/>
        </p:nvCxnSpPr>
        <p:spPr bwMode="auto">
          <a:xfrm flipV="1">
            <a:off x="3421440" y="3318108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8" name="AutoShape 54"/>
          <p:cNvCxnSpPr>
            <a:cxnSpLocks noChangeShapeType="1"/>
            <a:stCxn id="36894" idx="2"/>
            <a:endCxn id="36893" idx="0"/>
          </p:cNvCxnSpPr>
          <p:nvPr/>
        </p:nvCxnSpPr>
        <p:spPr bwMode="auto">
          <a:xfrm>
            <a:off x="3421440" y="2695963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9" name="AutoShape 55"/>
          <p:cNvCxnSpPr>
            <a:cxnSpLocks noChangeShapeType="1"/>
            <a:stCxn id="36894" idx="3"/>
            <a:endCxn id="36907" idx="1"/>
          </p:cNvCxnSpPr>
          <p:nvPr/>
        </p:nvCxnSpPr>
        <p:spPr bwMode="auto">
          <a:xfrm>
            <a:off x="3525120" y="2592272"/>
            <a:ext cx="165888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0" name="AutoShape 56"/>
          <p:cNvCxnSpPr>
            <a:cxnSpLocks noChangeShapeType="1"/>
            <a:stCxn id="36907" idx="2"/>
            <a:endCxn id="36906" idx="0"/>
          </p:cNvCxnSpPr>
          <p:nvPr/>
        </p:nvCxnSpPr>
        <p:spPr bwMode="auto">
          <a:xfrm>
            <a:off x="5287680" y="2695963"/>
            <a:ext cx="1440" cy="165905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1" name="AutoShape 57"/>
          <p:cNvCxnSpPr>
            <a:cxnSpLocks noChangeShapeType="1"/>
            <a:stCxn id="36906" idx="1"/>
            <a:endCxn id="36897" idx="3"/>
          </p:cNvCxnSpPr>
          <p:nvPr/>
        </p:nvCxnSpPr>
        <p:spPr bwMode="auto">
          <a:xfrm flipH="1">
            <a:off x="4147200" y="4458708"/>
            <a:ext cx="103680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2" name="AutoShape 58"/>
          <p:cNvCxnSpPr>
            <a:cxnSpLocks noChangeShapeType="1"/>
            <a:stCxn id="36898" idx="2"/>
            <a:endCxn id="36897" idx="0"/>
          </p:cNvCxnSpPr>
          <p:nvPr/>
        </p:nvCxnSpPr>
        <p:spPr bwMode="auto">
          <a:xfrm>
            <a:off x="4043520" y="3940253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3" name="AutoShape 59"/>
          <p:cNvCxnSpPr>
            <a:cxnSpLocks noChangeShapeType="1"/>
            <a:stCxn id="36898" idx="3"/>
            <a:endCxn id="36901" idx="1"/>
          </p:cNvCxnSpPr>
          <p:nvPr/>
        </p:nvCxnSpPr>
        <p:spPr bwMode="auto">
          <a:xfrm>
            <a:off x="4147200" y="3836563"/>
            <a:ext cx="41472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4" name="AutoShape 60"/>
          <p:cNvCxnSpPr>
            <a:cxnSpLocks noChangeShapeType="1"/>
            <a:stCxn id="36892" idx="2"/>
            <a:endCxn id="36891" idx="0"/>
          </p:cNvCxnSpPr>
          <p:nvPr/>
        </p:nvCxnSpPr>
        <p:spPr bwMode="auto">
          <a:xfrm>
            <a:off x="3421440" y="3940254"/>
            <a:ext cx="1440" cy="1036909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5" name="AutoShape 61"/>
          <p:cNvCxnSpPr>
            <a:cxnSpLocks noChangeShapeType="1"/>
            <a:stCxn id="36891" idx="3"/>
            <a:endCxn id="36911" idx="1"/>
          </p:cNvCxnSpPr>
          <p:nvPr/>
        </p:nvCxnSpPr>
        <p:spPr bwMode="auto">
          <a:xfrm>
            <a:off x="3525120" y="5080853"/>
            <a:ext cx="228096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6" name="AutoShape 62"/>
          <p:cNvCxnSpPr>
            <a:cxnSpLocks noChangeShapeType="1"/>
            <a:stCxn id="36911" idx="0"/>
            <a:endCxn id="36912" idx="2"/>
          </p:cNvCxnSpPr>
          <p:nvPr/>
        </p:nvCxnSpPr>
        <p:spPr bwMode="auto">
          <a:xfrm flipV="1">
            <a:off x="5909760" y="2073818"/>
            <a:ext cx="1440" cy="2903345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7" name="AutoShape 63"/>
          <p:cNvCxnSpPr>
            <a:cxnSpLocks noChangeShapeType="1"/>
            <a:stCxn id="36893" idx="3"/>
            <a:endCxn id="36902" idx="1"/>
          </p:cNvCxnSpPr>
          <p:nvPr/>
        </p:nvCxnSpPr>
        <p:spPr bwMode="auto">
          <a:xfrm>
            <a:off x="3525120" y="3214417"/>
            <a:ext cx="103680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35246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6956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2" name="Rectangle 14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6" name="Rectangle 18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8" name="Rectangle 20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0" name="Rectangle 22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2" name="Rectangle 24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4" name="Rectangle 26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6" name="Rectangle 28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8" name="Rectangle 30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7920" name="AutoShape 32"/>
          <p:cNvCxnSpPr>
            <a:cxnSpLocks noChangeShapeType="1"/>
            <a:stCxn id="37893" idx="2"/>
            <a:endCxn id="37892" idx="0"/>
          </p:cNvCxnSpPr>
          <p:nvPr/>
        </p:nvCxnSpPr>
        <p:spPr bwMode="auto">
          <a:xfrm>
            <a:off x="2799360" y="3940254"/>
            <a:ext cx="1440" cy="1036909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1" name="AutoShape 33"/>
          <p:cNvCxnSpPr>
            <a:cxnSpLocks noChangeShapeType="1"/>
            <a:stCxn id="37893" idx="0"/>
            <a:endCxn id="37891" idx="2"/>
          </p:cNvCxnSpPr>
          <p:nvPr/>
        </p:nvCxnSpPr>
        <p:spPr bwMode="auto">
          <a:xfrm flipV="1">
            <a:off x="2799360" y="2073818"/>
            <a:ext cx="1440" cy="165905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2" name="AutoShape 34"/>
          <p:cNvCxnSpPr>
            <a:cxnSpLocks noChangeShapeType="1"/>
            <a:stCxn id="37891" idx="3"/>
            <a:endCxn id="37915" idx="1"/>
          </p:cNvCxnSpPr>
          <p:nvPr/>
        </p:nvCxnSpPr>
        <p:spPr bwMode="auto">
          <a:xfrm>
            <a:off x="2903040" y="1970127"/>
            <a:ext cx="228096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3" name="AutoShape 35"/>
          <p:cNvCxnSpPr>
            <a:cxnSpLocks noChangeShapeType="1"/>
            <a:stCxn id="37893" idx="3"/>
            <a:endCxn id="37899" idx="1"/>
          </p:cNvCxnSpPr>
          <p:nvPr/>
        </p:nvCxnSpPr>
        <p:spPr bwMode="auto">
          <a:xfrm>
            <a:off x="2903040" y="3836563"/>
            <a:ext cx="41472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4" name="AutoShape 36"/>
          <p:cNvCxnSpPr>
            <a:cxnSpLocks noChangeShapeType="1"/>
            <a:stCxn id="37899" idx="0"/>
            <a:endCxn id="37900" idx="2"/>
          </p:cNvCxnSpPr>
          <p:nvPr/>
        </p:nvCxnSpPr>
        <p:spPr bwMode="auto">
          <a:xfrm flipV="1">
            <a:off x="3421440" y="3318108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5" name="AutoShape 37"/>
          <p:cNvCxnSpPr>
            <a:cxnSpLocks noChangeShapeType="1"/>
            <a:stCxn id="37901" idx="2"/>
            <a:endCxn id="37900" idx="0"/>
          </p:cNvCxnSpPr>
          <p:nvPr/>
        </p:nvCxnSpPr>
        <p:spPr bwMode="auto">
          <a:xfrm>
            <a:off x="3421440" y="2695963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6" name="AutoShape 38"/>
          <p:cNvCxnSpPr>
            <a:cxnSpLocks noChangeShapeType="1"/>
            <a:stCxn id="37901" idx="3"/>
            <a:endCxn id="37914" idx="1"/>
          </p:cNvCxnSpPr>
          <p:nvPr/>
        </p:nvCxnSpPr>
        <p:spPr bwMode="auto">
          <a:xfrm>
            <a:off x="3525120" y="2592272"/>
            <a:ext cx="165888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7" name="AutoShape 39"/>
          <p:cNvCxnSpPr>
            <a:cxnSpLocks noChangeShapeType="1"/>
            <a:stCxn id="37914" idx="2"/>
            <a:endCxn id="37913" idx="0"/>
          </p:cNvCxnSpPr>
          <p:nvPr/>
        </p:nvCxnSpPr>
        <p:spPr bwMode="auto">
          <a:xfrm>
            <a:off x="5287680" y="2695963"/>
            <a:ext cx="1440" cy="165905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8" name="AutoShape 40"/>
          <p:cNvCxnSpPr>
            <a:cxnSpLocks noChangeShapeType="1"/>
            <a:stCxn id="37913" idx="1"/>
            <a:endCxn id="37904" idx="3"/>
          </p:cNvCxnSpPr>
          <p:nvPr/>
        </p:nvCxnSpPr>
        <p:spPr bwMode="auto">
          <a:xfrm flipH="1">
            <a:off x="4147200" y="4458708"/>
            <a:ext cx="103680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9" name="AutoShape 41"/>
          <p:cNvCxnSpPr>
            <a:cxnSpLocks noChangeShapeType="1"/>
            <a:stCxn id="37905" idx="2"/>
            <a:endCxn id="37904" idx="0"/>
          </p:cNvCxnSpPr>
          <p:nvPr/>
        </p:nvCxnSpPr>
        <p:spPr bwMode="auto">
          <a:xfrm>
            <a:off x="4043520" y="3940253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30" name="AutoShape 42"/>
          <p:cNvCxnSpPr>
            <a:cxnSpLocks noChangeShapeType="1"/>
            <a:stCxn id="37905" idx="3"/>
            <a:endCxn id="37908" idx="1"/>
          </p:cNvCxnSpPr>
          <p:nvPr/>
        </p:nvCxnSpPr>
        <p:spPr bwMode="auto">
          <a:xfrm>
            <a:off x="4147200" y="3836563"/>
            <a:ext cx="41472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31" name="AutoShape 43"/>
          <p:cNvCxnSpPr>
            <a:cxnSpLocks noChangeShapeType="1"/>
            <a:stCxn id="37899" idx="2"/>
            <a:endCxn id="37898" idx="0"/>
          </p:cNvCxnSpPr>
          <p:nvPr/>
        </p:nvCxnSpPr>
        <p:spPr bwMode="auto">
          <a:xfrm>
            <a:off x="3421440" y="3940254"/>
            <a:ext cx="1440" cy="1036909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32" name="AutoShape 44"/>
          <p:cNvCxnSpPr>
            <a:cxnSpLocks noChangeShapeType="1"/>
            <a:stCxn id="37898" idx="3"/>
            <a:endCxn id="37918" idx="1"/>
          </p:cNvCxnSpPr>
          <p:nvPr/>
        </p:nvCxnSpPr>
        <p:spPr bwMode="auto">
          <a:xfrm>
            <a:off x="3525120" y="5080853"/>
            <a:ext cx="228096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33" name="AutoShape 45"/>
          <p:cNvCxnSpPr>
            <a:cxnSpLocks noChangeShapeType="1"/>
            <a:stCxn id="37918" idx="0"/>
            <a:endCxn id="37919" idx="2"/>
          </p:cNvCxnSpPr>
          <p:nvPr/>
        </p:nvCxnSpPr>
        <p:spPr bwMode="auto">
          <a:xfrm flipV="1">
            <a:off x="5909760" y="2073818"/>
            <a:ext cx="1440" cy="2903345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34" name="AutoShape 46"/>
          <p:cNvCxnSpPr>
            <a:cxnSpLocks noChangeShapeType="1"/>
            <a:stCxn id="37900" idx="3"/>
            <a:endCxn id="37909" idx="1"/>
          </p:cNvCxnSpPr>
          <p:nvPr/>
        </p:nvCxnSpPr>
        <p:spPr bwMode="auto">
          <a:xfrm>
            <a:off x="3525120" y="3214417"/>
            <a:ext cx="103680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164943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are You?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559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60" y="156977"/>
            <a:ext cx="6685920" cy="6686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4976640" y="6636217"/>
            <a:ext cx="4167360" cy="23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r"/>
            <a:r>
              <a:rPr lang="en-US" sz="1100">
                <a:solidFill>
                  <a:srgbClr val="C0C0C0"/>
                </a:solidFill>
              </a:rPr>
              <a:t>http://en.wikipedia.org/wiki/File:Tree_of_life_SVG.svg</a:t>
            </a:r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 rot="20640000">
            <a:off x="3944160" y="721516"/>
            <a:ext cx="207360" cy="604864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22080" y="1659054"/>
            <a:ext cx="2280960" cy="1008106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2200">
                <a:solidFill>
                  <a:srgbClr val="FF0000"/>
                </a:solidFill>
                <a:latin typeface="Purisa" charset="0"/>
              </a:rPr>
              <a:t>Hey, that's us!</a:t>
            </a:r>
          </a:p>
        </p:txBody>
      </p:sp>
      <p:cxnSp>
        <p:nvCxnSpPr>
          <p:cNvPr id="38917" name="AutoShape 5"/>
          <p:cNvCxnSpPr>
            <a:cxnSpLocks noChangeShapeType="1"/>
            <a:stCxn id="38916" idx="0"/>
            <a:endCxn id="38915" idx="2"/>
          </p:cNvCxnSpPr>
          <p:nvPr/>
        </p:nvCxnSpPr>
        <p:spPr bwMode="auto">
          <a:xfrm flipV="1">
            <a:off x="1762561" y="1051310"/>
            <a:ext cx="2187360" cy="606304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038734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Oval 1"/>
          <p:cNvSpPr>
            <a:spLocks noChangeArrowheads="1"/>
          </p:cNvSpPr>
          <p:nvPr/>
        </p:nvSpPr>
        <p:spPr bwMode="auto">
          <a:xfrm>
            <a:off x="3939840" y="829527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38" name="Oval 2"/>
          <p:cNvSpPr>
            <a:spLocks noChangeArrowheads="1"/>
          </p:cNvSpPr>
          <p:nvPr/>
        </p:nvSpPr>
        <p:spPr bwMode="auto">
          <a:xfrm>
            <a:off x="1244160" y="2281200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39" name="Oval 3"/>
          <p:cNvSpPr>
            <a:spLocks noChangeArrowheads="1"/>
          </p:cNvSpPr>
          <p:nvPr/>
        </p:nvSpPr>
        <p:spPr bwMode="auto">
          <a:xfrm>
            <a:off x="2695680" y="2281200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4976640" y="2281200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7464960" y="2281200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5598720" y="3940254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8087040" y="3940254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6842880" y="3940254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4354560" y="3940254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8087040" y="5599308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391360" y="5599308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4354560" y="5599308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3317760" y="5599308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2695680" y="3940254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9951" name="AutoShape 15"/>
          <p:cNvCxnSpPr>
            <a:cxnSpLocks noChangeShapeType="1"/>
            <a:stCxn id="39937" idx="2"/>
            <a:endCxn id="39938" idx="0"/>
          </p:cNvCxnSpPr>
          <p:nvPr/>
        </p:nvCxnSpPr>
        <p:spPr bwMode="auto">
          <a:xfrm flipH="1">
            <a:off x="1658880" y="1244291"/>
            <a:ext cx="228096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2" name="AutoShape 16"/>
          <p:cNvCxnSpPr>
            <a:cxnSpLocks noChangeShapeType="1"/>
            <a:stCxn id="39937" idx="3"/>
            <a:endCxn id="39939" idx="7"/>
          </p:cNvCxnSpPr>
          <p:nvPr/>
        </p:nvCxnSpPr>
        <p:spPr bwMode="auto">
          <a:xfrm flipH="1">
            <a:off x="3404160" y="1538082"/>
            <a:ext cx="656640" cy="86553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3" name="AutoShape 17"/>
          <p:cNvCxnSpPr>
            <a:cxnSpLocks noChangeShapeType="1"/>
            <a:stCxn id="39937" idx="6"/>
            <a:endCxn id="39941" idx="0"/>
          </p:cNvCxnSpPr>
          <p:nvPr/>
        </p:nvCxnSpPr>
        <p:spPr bwMode="auto">
          <a:xfrm>
            <a:off x="4769280" y="1244291"/>
            <a:ext cx="311040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4" name="AutoShape 18"/>
          <p:cNvCxnSpPr>
            <a:cxnSpLocks noChangeShapeType="1"/>
            <a:stCxn id="39937" idx="5"/>
            <a:endCxn id="39940" idx="0"/>
          </p:cNvCxnSpPr>
          <p:nvPr/>
        </p:nvCxnSpPr>
        <p:spPr bwMode="auto">
          <a:xfrm>
            <a:off x="4648320" y="1538081"/>
            <a:ext cx="744480" cy="74455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5" name="AutoShape 19"/>
          <p:cNvCxnSpPr>
            <a:cxnSpLocks noChangeShapeType="1"/>
            <a:stCxn id="39939" idx="4"/>
            <a:endCxn id="39950" idx="0"/>
          </p:cNvCxnSpPr>
          <p:nvPr/>
        </p:nvCxnSpPr>
        <p:spPr bwMode="auto">
          <a:xfrm>
            <a:off x="3110400" y="3110727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6" name="AutoShape 20"/>
          <p:cNvCxnSpPr>
            <a:cxnSpLocks noChangeShapeType="1"/>
            <a:stCxn id="39940" idx="3"/>
            <a:endCxn id="39945" idx="0"/>
          </p:cNvCxnSpPr>
          <p:nvPr/>
        </p:nvCxnSpPr>
        <p:spPr bwMode="auto">
          <a:xfrm flipH="1">
            <a:off x="4769280" y="2989754"/>
            <a:ext cx="32832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7" name="AutoShape 21"/>
          <p:cNvCxnSpPr>
            <a:cxnSpLocks noChangeShapeType="1"/>
            <a:stCxn id="39940" idx="5"/>
            <a:endCxn id="39942" idx="0"/>
          </p:cNvCxnSpPr>
          <p:nvPr/>
        </p:nvCxnSpPr>
        <p:spPr bwMode="auto">
          <a:xfrm>
            <a:off x="5685120" y="2989754"/>
            <a:ext cx="32976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8" name="AutoShape 22"/>
          <p:cNvCxnSpPr>
            <a:cxnSpLocks noChangeShapeType="1"/>
            <a:stCxn id="39941" idx="3"/>
            <a:endCxn id="39944" idx="0"/>
          </p:cNvCxnSpPr>
          <p:nvPr/>
        </p:nvCxnSpPr>
        <p:spPr bwMode="auto">
          <a:xfrm flipH="1">
            <a:off x="7257600" y="2989754"/>
            <a:ext cx="32832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9" name="AutoShape 23"/>
          <p:cNvCxnSpPr>
            <a:cxnSpLocks noChangeShapeType="1"/>
            <a:stCxn id="39941" idx="5"/>
            <a:endCxn id="39943" idx="0"/>
          </p:cNvCxnSpPr>
          <p:nvPr/>
        </p:nvCxnSpPr>
        <p:spPr bwMode="auto">
          <a:xfrm>
            <a:off x="8173440" y="2989754"/>
            <a:ext cx="32976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60" name="AutoShape 24"/>
          <p:cNvCxnSpPr>
            <a:cxnSpLocks noChangeShapeType="1"/>
            <a:stCxn id="39945" idx="3"/>
            <a:endCxn id="39949" idx="0"/>
          </p:cNvCxnSpPr>
          <p:nvPr/>
        </p:nvCxnSpPr>
        <p:spPr bwMode="auto">
          <a:xfrm flipH="1">
            <a:off x="3732480" y="4648808"/>
            <a:ext cx="74304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61" name="AutoShape 25"/>
          <p:cNvCxnSpPr>
            <a:cxnSpLocks noChangeShapeType="1"/>
            <a:stCxn id="39945" idx="4"/>
            <a:endCxn id="39948" idx="0"/>
          </p:cNvCxnSpPr>
          <p:nvPr/>
        </p:nvCxnSpPr>
        <p:spPr bwMode="auto">
          <a:xfrm>
            <a:off x="4769280" y="4769781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62" name="AutoShape 26"/>
          <p:cNvCxnSpPr>
            <a:cxnSpLocks noChangeShapeType="1"/>
            <a:stCxn id="39945" idx="5"/>
            <a:endCxn id="39947" idx="0"/>
          </p:cNvCxnSpPr>
          <p:nvPr/>
        </p:nvCxnSpPr>
        <p:spPr bwMode="auto">
          <a:xfrm>
            <a:off x="5063040" y="4648808"/>
            <a:ext cx="74448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63" name="AutoShape 27"/>
          <p:cNvCxnSpPr>
            <a:cxnSpLocks noChangeShapeType="1"/>
            <a:stCxn id="39943" idx="4"/>
            <a:endCxn id="39946" idx="0"/>
          </p:cNvCxnSpPr>
          <p:nvPr/>
        </p:nvCxnSpPr>
        <p:spPr bwMode="auto">
          <a:xfrm>
            <a:off x="8501760" y="4769781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336507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sz="29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Building a vocabulary of </a:t>
            </a:r>
            <a:r>
              <a:rPr lang="en-US" sz="2900" b="1">
                <a:solidFill>
                  <a:srgbClr val="0000FF"/>
                </a:solidFill>
                <a:latin typeface="DejaVu Serif" charset="0"/>
              </a:rPr>
              <a:t>abstractions</a:t>
            </a:r>
          </a:p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      makes it possible to represent and solve a wider class of problems.</a:t>
            </a:r>
          </a:p>
        </p:txBody>
      </p:sp>
    </p:spTree>
    <p:extLst>
      <p:ext uri="{BB962C8B-B14F-4D97-AF65-F5344CB8AC3E}">
        <p14:creationId xmlns:p14="http://schemas.microsoft.com/office/powerpoint/2010/main" val="25173668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8000"/>
                </a:solidFill>
              </a:rPr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Learn and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analyze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42996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8000"/>
                </a:solidFill>
              </a:rPr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Learn and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analyze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9405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0" y="0"/>
            <a:ext cx="8438400" cy="6428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2280960" y="6571411"/>
            <a:ext cx="686304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r"/>
            <a:r>
              <a:rPr lang="en-US">
                <a:solidFill>
                  <a:srgbClr val="C0C0C0"/>
                </a:solidFill>
              </a:rPr>
              <a:t>http://www.marketoracle.co.uk/images/2010/Oct/fractal-tree2.jpg</a:t>
            </a:r>
          </a:p>
        </p:txBody>
      </p:sp>
    </p:spTree>
    <p:extLst>
      <p:ext uri="{BB962C8B-B14F-4D97-AF65-F5344CB8AC3E}">
        <p14:creationId xmlns:p14="http://schemas.microsoft.com/office/powerpoint/2010/main" val="16229662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382"/>
            <a:ext cx="9142560" cy="6309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0" y="6636217"/>
            <a:ext cx="9144000" cy="249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1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r"/>
            <a:r>
              <a:rPr lang="en-US" sz="1200">
                <a:solidFill>
                  <a:srgbClr val="C0C0C0"/>
                </a:solidFill>
              </a:rPr>
              <a:t>http://1.bp.blogspot.com/-Hwf-U9hRwEI/TX480ONoo6I/AAAAAAAAAcM/fyBi0I5HsUI/s1600/the_great_wave_off_kanagawa.jpg</a:t>
            </a:r>
          </a:p>
        </p:txBody>
      </p:sp>
    </p:spTree>
    <p:extLst>
      <p:ext uri="{BB962C8B-B14F-4D97-AF65-F5344CB8AC3E}">
        <p14:creationId xmlns:p14="http://schemas.microsoft.com/office/powerpoint/2010/main" val="18509402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841" y="1036909"/>
            <a:ext cx="3713760" cy="435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4073760" y="1551043"/>
            <a:ext cx="1111680" cy="18246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157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20" y="5275274"/>
            <a:ext cx="1244160" cy="1250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145152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269568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393984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518400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642816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145152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269568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393984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4" name="Rectangle 10"/>
          <p:cNvSpPr>
            <a:spLocks noChangeArrowheads="1"/>
          </p:cNvSpPr>
          <p:nvPr/>
        </p:nvSpPr>
        <p:spPr bwMode="auto">
          <a:xfrm>
            <a:off x="518400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642816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6" name="Rectangle 12"/>
          <p:cNvSpPr>
            <a:spLocks noChangeArrowheads="1"/>
          </p:cNvSpPr>
          <p:nvPr/>
        </p:nvSpPr>
        <p:spPr bwMode="auto">
          <a:xfrm>
            <a:off x="145152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269568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8" name="Rectangle 14"/>
          <p:cNvSpPr>
            <a:spLocks noChangeArrowheads="1"/>
          </p:cNvSpPr>
          <p:nvPr/>
        </p:nvSpPr>
        <p:spPr bwMode="auto">
          <a:xfrm>
            <a:off x="393984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9" name="Rectangle 15"/>
          <p:cNvSpPr>
            <a:spLocks noChangeArrowheads="1"/>
          </p:cNvSpPr>
          <p:nvPr/>
        </p:nvSpPr>
        <p:spPr bwMode="auto">
          <a:xfrm>
            <a:off x="518400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0" name="Rectangle 16"/>
          <p:cNvSpPr>
            <a:spLocks noChangeArrowheads="1"/>
          </p:cNvSpPr>
          <p:nvPr/>
        </p:nvSpPr>
        <p:spPr bwMode="auto">
          <a:xfrm>
            <a:off x="642816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145152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2" name="Rectangle 18"/>
          <p:cNvSpPr>
            <a:spLocks noChangeArrowheads="1"/>
          </p:cNvSpPr>
          <p:nvPr/>
        </p:nvSpPr>
        <p:spPr bwMode="auto">
          <a:xfrm>
            <a:off x="269568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3" name="Rectangle 19"/>
          <p:cNvSpPr>
            <a:spLocks noChangeArrowheads="1"/>
          </p:cNvSpPr>
          <p:nvPr/>
        </p:nvSpPr>
        <p:spPr bwMode="auto">
          <a:xfrm>
            <a:off x="393984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4" name="Rectangle 20"/>
          <p:cNvSpPr>
            <a:spLocks noChangeArrowheads="1"/>
          </p:cNvSpPr>
          <p:nvPr/>
        </p:nvSpPr>
        <p:spPr bwMode="auto">
          <a:xfrm>
            <a:off x="518400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5" name="Rectangle 21"/>
          <p:cNvSpPr>
            <a:spLocks noChangeArrowheads="1"/>
          </p:cNvSpPr>
          <p:nvPr/>
        </p:nvSpPr>
        <p:spPr bwMode="auto">
          <a:xfrm>
            <a:off x="642816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6" name="Rectangle 22"/>
          <p:cNvSpPr>
            <a:spLocks noChangeArrowheads="1"/>
          </p:cNvSpPr>
          <p:nvPr/>
        </p:nvSpPr>
        <p:spPr bwMode="auto">
          <a:xfrm>
            <a:off x="145152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7" name="Rectangle 23"/>
          <p:cNvSpPr>
            <a:spLocks noChangeArrowheads="1"/>
          </p:cNvSpPr>
          <p:nvPr/>
        </p:nvSpPr>
        <p:spPr bwMode="auto">
          <a:xfrm>
            <a:off x="269568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8" name="Rectangle 24"/>
          <p:cNvSpPr>
            <a:spLocks noChangeArrowheads="1"/>
          </p:cNvSpPr>
          <p:nvPr/>
        </p:nvSpPr>
        <p:spPr bwMode="auto">
          <a:xfrm>
            <a:off x="393984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9" name="Rectangle 25"/>
          <p:cNvSpPr>
            <a:spLocks noChangeArrowheads="1"/>
          </p:cNvSpPr>
          <p:nvPr/>
        </p:nvSpPr>
        <p:spPr bwMode="auto">
          <a:xfrm>
            <a:off x="518400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30" name="Rectangle 26"/>
          <p:cNvSpPr>
            <a:spLocks noChangeArrowheads="1"/>
          </p:cNvSpPr>
          <p:nvPr/>
        </p:nvSpPr>
        <p:spPr bwMode="auto">
          <a:xfrm>
            <a:off x="642816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31" name="Rectangle 27"/>
          <p:cNvSpPr>
            <a:spLocks noChangeArrowheads="1"/>
          </p:cNvSpPr>
          <p:nvPr/>
        </p:nvSpPr>
        <p:spPr bwMode="auto">
          <a:xfrm>
            <a:off x="1451520" y="316833"/>
            <a:ext cx="6220800" cy="6221453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547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840" y="5288235"/>
            <a:ext cx="1244160" cy="1250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145152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69568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393984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518400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642816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145152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269568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393984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8" name="Rectangle 10"/>
          <p:cNvSpPr>
            <a:spLocks noChangeArrowheads="1"/>
          </p:cNvSpPr>
          <p:nvPr/>
        </p:nvSpPr>
        <p:spPr bwMode="auto">
          <a:xfrm>
            <a:off x="518400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642816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145152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269568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2" name="Rectangle 14"/>
          <p:cNvSpPr>
            <a:spLocks noChangeArrowheads="1"/>
          </p:cNvSpPr>
          <p:nvPr/>
        </p:nvSpPr>
        <p:spPr bwMode="auto">
          <a:xfrm>
            <a:off x="393984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518400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4" name="Rectangle 16"/>
          <p:cNvSpPr>
            <a:spLocks noChangeArrowheads="1"/>
          </p:cNvSpPr>
          <p:nvPr/>
        </p:nvSpPr>
        <p:spPr bwMode="auto">
          <a:xfrm>
            <a:off x="642816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145152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6" name="Rectangle 18"/>
          <p:cNvSpPr>
            <a:spLocks noChangeArrowheads="1"/>
          </p:cNvSpPr>
          <p:nvPr/>
        </p:nvSpPr>
        <p:spPr bwMode="auto">
          <a:xfrm>
            <a:off x="269568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393984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8" name="Rectangle 20"/>
          <p:cNvSpPr>
            <a:spLocks noChangeArrowheads="1"/>
          </p:cNvSpPr>
          <p:nvPr/>
        </p:nvSpPr>
        <p:spPr bwMode="auto">
          <a:xfrm>
            <a:off x="518400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9" name="Rectangle 21"/>
          <p:cNvSpPr>
            <a:spLocks noChangeArrowheads="1"/>
          </p:cNvSpPr>
          <p:nvPr/>
        </p:nvSpPr>
        <p:spPr bwMode="auto">
          <a:xfrm>
            <a:off x="642816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0" name="Rectangle 22"/>
          <p:cNvSpPr>
            <a:spLocks noChangeArrowheads="1"/>
          </p:cNvSpPr>
          <p:nvPr/>
        </p:nvSpPr>
        <p:spPr bwMode="auto">
          <a:xfrm>
            <a:off x="145152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269568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2" name="Rectangle 24"/>
          <p:cNvSpPr>
            <a:spLocks noChangeArrowheads="1"/>
          </p:cNvSpPr>
          <p:nvPr/>
        </p:nvSpPr>
        <p:spPr bwMode="auto">
          <a:xfrm>
            <a:off x="393984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518400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4" name="Rectangle 26"/>
          <p:cNvSpPr>
            <a:spLocks noChangeArrowheads="1"/>
          </p:cNvSpPr>
          <p:nvPr/>
        </p:nvSpPr>
        <p:spPr bwMode="auto">
          <a:xfrm>
            <a:off x="642816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1451520" y="316833"/>
            <a:ext cx="6220800" cy="6221453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238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70080" y="1031836"/>
            <a:ext cx="2903040" cy="5599308"/>
          </a:xfrm>
          <a:ln/>
        </p:spPr>
        <p:txBody>
          <a:bodyPr>
            <a:normAutofit fontScale="70000" lnSpcReduction="20000"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African Studies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Applied Physics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Bioengineering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 smtClean="0"/>
              <a:t>Biology</a:t>
            </a:r>
            <a:endParaRPr lang="en-US" sz="2900" dirty="0"/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Business Administration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Chemical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Chemistry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Classics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Civil and Environmental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Computational and Mathematical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Computer Science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Creative Writing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East Asian Studies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Economics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2"/>
          </p:nvPr>
        </p:nvSpPr>
        <p:spPr>
          <a:xfrm>
            <a:off x="6179040" y="1031836"/>
            <a:ext cx="2903040" cy="5406328"/>
          </a:xfrm>
          <a:ln/>
        </p:spPr>
        <p:txBody>
          <a:bodyPr>
            <a:normAutofit fontScale="70000" lnSpcReduction="20000"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Mechanical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Medicine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Management Science and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Modern Language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Music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Neuroscience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Physics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Political Science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Psychology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Science, Technology, and Society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Statistics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Symbolic Systems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Undeclared!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273120" y="1031836"/>
            <a:ext cx="2903040" cy="500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Education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Electrical Engineering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Energy Resource Engineering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English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Financial Mathematics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Film and Media Studies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French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History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International Relations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Japanese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Law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Materials Science and Engineering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Mathematical and Computational Sciences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Mathematics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are You?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23978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120" y="1443032"/>
            <a:ext cx="1658880" cy="165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3525120" y="1460313"/>
            <a:ext cx="1658880" cy="1643213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120" y="3732872"/>
            <a:ext cx="1658880" cy="165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3525120" y="3732872"/>
            <a:ext cx="1658880" cy="16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5184000" y="3732872"/>
            <a:ext cx="1658880" cy="16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1036800" y="1451672"/>
            <a:ext cx="2280960" cy="165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sz="2900" b="1">
                <a:solidFill>
                  <a:srgbClr val="000000"/>
                </a:solidFill>
              </a:rPr>
              <a:t>Width 1</a:t>
            </a: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1036800" y="3732872"/>
            <a:ext cx="2280960" cy="165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sz="2900" b="1">
                <a:solidFill>
                  <a:srgbClr val="000000"/>
                </a:solidFill>
              </a:rPr>
              <a:t>Width 2</a:t>
            </a:r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3525120" y="3724231"/>
            <a:ext cx="3317760" cy="1659054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589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07068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695680" y="2281199"/>
            <a:ext cx="1440" cy="2073818"/>
          </a:xfrm>
          <a:prstGeom prst="line">
            <a:avLst/>
          </a:prstGeom>
          <a:noFill/>
          <a:ln w="54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992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2695680" y="2695963"/>
            <a:ext cx="6220800" cy="1244291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34" name="Line 10"/>
          <p:cNvSpPr>
            <a:spLocks noChangeShapeType="1"/>
          </p:cNvSpPr>
          <p:nvPr/>
        </p:nvSpPr>
        <p:spPr bwMode="auto">
          <a:xfrm>
            <a:off x="2695680" y="2281199"/>
            <a:ext cx="1440" cy="2073818"/>
          </a:xfrm>
          <a:prstGeom prst="line">
            <a:avLst/>
          </a:prstGeom>
          <a:noFill/>
          <a:ln w="54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606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2695680" y="2695963"/>
            <a:ext cx="6220800" cy="1244291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3256" name="Rectangle 8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>
            <a:off x="2695680" y="2281199"/>
            <a:ext cx="1440" cy="2073818"/>
          </a:xfrm>
          <a:prstGeom prst="line">
            <a:avLst/>
          </a:prstGeom>
          <a:noFill/>
          <a:ln w="54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3259" name="AutoShape 11"/>
          <p:cNvSpPr>
            <a:spLocks noChangeArrowheads="1"/>
          </p:cNvSpPr>
          <p:nvPr/>
        </p:nvSpPr>
        <p:spPr bwMode="auto">
          <a:xfrm rot="18900000">
            <a:off x="5182560" y="2695963"/>
            <a:ext cx="1244160" cy="1244291"/>
          </a:xfrm>
          <a:prstGeom prst="plus">
            <a:avLst>
              <a:gd name="adj" fmla="val 40042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036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2695680" y="2695963"/>
            <a:ext cx="6220800" cy="1244291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2695680" y="2281199"/>
            <a:ext cx="1440" cy="2073818"/>
          </a:xfrm>
          <a:prstGeom prst="line">
            <a:avLst/>
          </a:prstGeom>
          <a:noFill/>
          <a:ln w="54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4283" name="AutoShape 11"/>
          <p:cNvSpPr>
            <a:spLocks noChangeArrowheads="1"/>
          </p:cNvSpPr>
          <p:nvPr/>
        </p:nvSpPr>
        <p:spPr bwMode="auto">
          <a:xfrm rot="18900000">
            <a:off x="5182560" y="2695963"/>
            <a:ext cx="1244160" cy="1244291"/>
          </a:xfrm>
          <a:prstGeom prst="plus">
            <a:avLst>
              <a:gd name="adj" fmla="val 40042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54284" name="AutoShape 12"/>
          <p:cNvCxnSpPr>
            <a:cxnSpLocks noChangeShapeType="1"/>
            <a:stCxn id="54278" idx="0"/>
            <a:endCxn id="54279" idx="0"/>
          </p:cNvCxnSpPr>
          <p:nvPr/>
        </p:nvCxnSpPr>
        <p:spPr bwMode="auto">
          <a:xfrm flipH="1">
            <a:off x="4572001" y="2708925"/>
            <a:ext cx="1234080" cy="7200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167008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2695680" y="2695963"/>
            <a:ext cx="6220800" cy="1244291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>
            <a:off x="2695680" y="2281199"/>
            <a:ext cx="1440" cy="2073818"/>
          </a:xfrm>
          <a:prstGeom prst="line">
            <a:avLst/>
          </a:prstGeom>
          <a:noFill/>
          <a:ln w="54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5307" name="AutoShape 11"/>
          <p:cNvSpPr>
            <a:spLocks noChangeArrowheads="1"/>
          </p:cNvSpPr>
          <p:nvPr/>
        </p:nvSpPr>
        <p:spPr bwMode="auto">
          <a:xfrm rot="18900000">
            <a:off x="3988800" y="2713245"/>
            <a:ext cx="1244160" cy="1244291"/>
          </a:xfrm>
          <a:prstGeom prst="plus">
            <a:avLst>
              <a:gd name="adj" fmla="val 40042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919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9" name="AutoShape 9"/>
          <p:cNvSpPr>
            <a:spLocks noChangeArrowheads="1"/>
          </p:cNvSpPr>
          <p:nvPr/>
        </p:nvSpPr>
        <p:spPr bwMode="auto">
          <a:xfrm rot="18900000">
            <a:off x="3988800" y="2713245"/>
            <a:ext cx="1244160" cy="1244291"/>
          </a:xfrm>
          <a:prstGeom prst="plus">
            <a:avLst>
              <a:gd name="adj" fmla="val 40042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445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If the width is 1, Karel is standing on the midpoint.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If the width is 2, either position can be considered the midpoint.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Otherwise: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Take two steps forward.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Find the midpoint of the rest of the world.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/>
              <a:t>Take one step backward.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Finding the Midpoint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73602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A Surprisingly Short Solution</a:t>
            </a:r>
          </a:p>
        </p:txBody>
      </p:sp>
    </p:spTree>
    <p:extLst>
      <p:ext uri="{BB962C8B-B14F-4D97-AF65-F5344CB8AC3E}">
        <p14:creationId xmlns:p14="http://schemas.microsoft.com/office/powerpoint/2010/main" val="3817275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/>
              <a:t>Course Overview</a:t>
            </a:r>
          </a:p>
          <a:p>
            <a:endParaRPr lang="en-US" sz="2000" dirty="0"/>
          </a:p>
          <a:p>
            <a:r>
              <a:rPr lang="en-US" sz="5000" dirty="0" smtClean="0"/>
              <a:t>First Program</a:t>
            </a:r>
          </a:p>
          <a:p>
            <a:endParaRPr lang="en-US" sz="2000" dirty="0"/>
          </a:p>
          <a:p>
            <a:r>
              <a:rPr lang="en-US" sz="5000" dirty="0" smtClean="0"/>
              <a:t>Excited?</a:t>
            </a:r>
            <a:endParaRPr lang="en-US" sz="5000" dirty="0"/>
          </a:p>
        </p:txBody>
      </p:sp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0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A </a:t>
            </a:r>
            <a:r>
              <a:rPr lang="en-US" sz="2900" b="1">
                <a:solidFill>
                  <a:srgbClr val="0000FF"/>
                </a:solidFill>
                <a:latin typeface="DejaVu Serif" charset="0"/>
              </a:rPr>
              <a:t>recursive solution</a:t>
            </a:r>
            <a:r>
              <a:rPr lang="en-US" sz="2900">
                <a:latin typeface="DejaVu Serif" charset="0"/>
              </a:rPr>
              <a:t> is a solution that is defined in terms of itself.</a:t>
            </a:r>
          </a:p>
        </p:txBody>
      </p:sp>
    </p:spTree>
    <p:extLst>
      <p:ext uri="{BB962C8B-B14F-4D97-AF65-F5344CB8AC3E}">
        <p14:creationId xmlns:p14="http://schemas.microsoft.com/office/powerpoint/2010/main" val="33115963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Thinking recursively allows you</a:t>
            </a:r>
          </a:p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to solve an enormous class of</a:t>
            </a:r>
          </a:p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problems cleanly and concisely.</a:t>
            </a:r>
          </a:p>
        </p:txBody>
      </p:sp>
    </p:spTree>
    <p:extLst>
      <p:ext uri="{BB962C8B-B14F-4D97-AF65-F5344CB8AC3E}">
        <p14:creationId xmlns:p14="http://schemas.microsoft.com/office/powerpoint/2010/main" val="7402252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8000"/>
                </a:solidFill>
              </a:rPr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Learn and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analyze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1368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 smtClean="0">
                <a:solidFill>
                  <a:srgbClr val="008000"/>
                </a:solidFill>
              </a:rPr>
              <a:t>Learn and </a:t>
            </a:r>
            <a:r>
              <a:rPr lang="en-US" b="1" dirty="0" smtClean="0">
                <a:solidFill>
                  <a:srgbClr val="008000"/>
                </a:solidFill>
              </a:rPr>
              <a:t>analyze </a:t>
            </a:r>
            <a:r>
              <a:rPr lang="en-US" b="1" dirty="0">
                <a:solidFill>
                  <a:srgbClr val="008000"/>
                </a:solidFill>
              </a:rPr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1609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351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2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352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352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352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352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352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352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352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352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352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353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353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353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3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353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353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353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353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3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353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4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354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354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4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4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354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354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354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354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354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5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6100425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4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4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4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454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4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454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454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454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454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454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455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455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455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455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455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455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455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5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455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455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456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456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6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456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6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456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456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6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6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456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457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457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457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457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7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457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457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880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556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6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556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557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557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557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557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557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557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557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557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557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557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558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8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558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558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558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558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8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558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8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558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559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9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9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559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559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559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559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559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9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559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560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5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9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659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59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659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659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659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659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659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659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659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660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660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660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660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660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0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660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660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660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660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1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661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1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661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661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1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1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661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661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661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662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662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2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662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662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6625" name="Text Box 65"/>
          <p:cNvSpPr txBox="1">
            <a:spLocks noChangeArrowheads="1"/>
          </p:cNvSpPr>
          <p:nvPr/>
        </p:nvSpPr>
        <p:spPr bwMode="auto">
          <a:xfrm>
            <a:off x="0" y="6014072"/>
            <a:ext cx="9144000" cy="4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7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500">
                <a:latin typeface="DejaVu Serif" charset="0"/>
              </a:rPr>
              <a:t>Travel Time: 13 + 15 + 17 + 14 + 11 + 9 + 12 = </a:t>
            </a:r>
            <a:r>
              <a:rPr lang="en-US" sz="2500" b="1">
                <a:solidFill>
                  <a:srgbClr val="0000FF"/>
                </a:solidFill>
                <a:latin typeface="DejaVu Serif" charset="0"/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15622748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1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1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1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1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1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761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1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761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761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761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762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762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762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762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762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762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762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762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762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2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763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763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763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763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3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763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3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763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763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3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4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764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764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764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764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764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4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764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764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41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863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4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864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864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864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864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864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864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864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864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864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865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865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865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5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865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865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865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865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5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865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6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866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866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6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6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866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866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866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866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866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7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867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867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8673" name="Text Box 65"/>
          <p:cNvSpPr txBox="1">
            <a:spLocks noChangeArrowheads="1"/>
          </p:cNvSpPr>
          <p:nvPr/>
        </p:nvSpPr>
        <p:spPr bwMode="auto">
          <a:xfrm>
            <a:off x="0" y="6014072"/>
            <a:ext cx="9144000" cy="4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7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500">
                <a:latin typeface="DejaVu Serif" charset="0"/>
              </a:rPr>
              <a:t>Travel Time: 10 + 17 + 7 + 14 + 13 + 4 + 7 = </a:t>
            </a:r>
            <a:r>
              <a:rPr lang="en-US" sz="2500" b="1">
                <a:solidFill>
                  <a:srgbClr val="0000FF"/>
                </a:solidFill>
                <a:latin typeface="DejaVu Serif" charset="0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27494677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1066800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72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244160" y="414764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7879680" y="2073818"/>
            <a:ext cx="207360" cy="3525490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5" name="Oval 13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6" name="Oval 14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7" name="Oval 15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9" name="Oval 17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0" name="Oval 18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1" name="Oval 19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2" name="Oval 20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3" name="Oval 21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4" name="Oval 22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5" name="Oval 23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6" name="Oval 24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7" name="Oval 25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8" name="Oval 26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9" name="Oval 27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0" name="Oval 28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1" name="Oval 29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2" name="Oval 30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3" name="Oval 31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4" name="Oval 32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5" name="Rectangle 33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9666" name="Rectangle 34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67" name="Rectangle 35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9668" name="Rectangle 36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9669" name="Rectangle 37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9670" name="Rectangle 38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9671" name="Rectangle 39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9672" name="Rectangle 40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9673" name="Rectangle 41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9674" name="Rectangle 42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9675" name="Rectangle 43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9676" name="Rectangle 44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9677" name="Rectangle 45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9678" name="Rectangle 46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9679" name="Rectangle 47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80" name="Rectangle 48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9681" name="Rectangle 49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9682" name="Rectangle 50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9683" name="Rectangle 51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9684" name="Rectangle 5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85" name="Rectangle 53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9686" name="Rectangle 5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87" name="Rectangle 55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9688" name="Rectangle 56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9689" name="Rectangle 57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90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91" name="Rectangle 59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9692" name="Rectangle 60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9693" name="Rectangle 61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9694" name="Rectangle 62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9695" name="Rectangle 63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9696" name="Rectangle 64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97" name="Rectangle 65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9698" name="AutoShape 66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9699" name="AutoShape 67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372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1244160" y="414764"/>
            <a:ext cx="207360" cy="3525490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3" name="Rectangle 7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5" name="Rectangle 9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6" name="Rectangle 10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7" name="Rectangle 11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8" name="Rectangle 12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9" name="Oval 13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0" name="Oval 14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1" name="Oval 15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2" name="Oval 16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3" name="Oval 17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4" name="Oval 18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5" name="Oval 19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6" name="Oval 20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7" name="Oval 21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8" name="Oval 22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9" name="Oval 23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0" name="Oval 24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1" name="Oval 25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2" name="Oval 26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3" name="Oval 27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4" name="Oval 28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5" name="Oval 29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6" name="Oval 30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7" name="Oval 31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8" name="Oval 32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9" name="Rectangle 33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0690" name="Rectangle 34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691" name="Rectangle 35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0692" name="Rectangle 36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0693" name="Rectangle 37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0694" name="Rectangle 38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0695" name="Rectangle 39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0696" name="Rectangle 40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0697" name="Rectangle 41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0698" name="Rectangle 42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0699" name="Rectangle 43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0700" name="Rectangle 44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0701" name="Rectangle 45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0702" name="Rectangle 46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0703" name="Rectangle 47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04" name="Rectangle 48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0705" name="Rectangle 49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0706" name="Rectangle 50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0707" name="Rectangle 51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0708" name="Rectangle 5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09" name="Rectangle 53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0710" name="Rectangle 5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11" name="Rectangle 55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0712" name="Rectangle 56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0713" name="Rectangle 57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14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15" name="Rectangle 59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0716" name="Rectangle 60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0717" name="Rectangle 61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718" name="Rectangle 62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0719" name="Rectangle 63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0720" name="Rectangle 64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21" name="Rectangle 65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0722" name="AutoShape 66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0723" name="AutoShape 67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9803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1244160" y="5391926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290304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3" name="Rectangle 13"/>
          <p:cNvSpPr>
            <a:spLocks noChangeArrowheads="1"/>
          </p:cNvSpPr>
          <p:nvPr/>
        </p:nvSpPr>
        <p:spPr bwMode="auto">
          <a:xfrm>
            <a:off x="4561920" y="5391926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4" name="Rectangle 14"/>
          <p:cNvSpPr>
            <a:spLocks noChangeArrowheads="1"/>
          </p:cNvSpPr>
          <p:nvPr/>
        </p:nvSpPr>
        <p:spPr bwMode="auto">
          <a:xfrm>
            <a:off x="622080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5" name="Rectangle 15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6" name="Rectangle 16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7" name="Rectangle 17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9" name="Rectangle 19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0" name="Oval 2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1" name="Oval 2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2" name="Oval 2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3" name="Oval 2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4" name="Oval 2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5" name="Oval 2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6" name="Oval 2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7" name="Oval 2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8" name="Oval 2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9" name="Oval 2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0" name="Oval 3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1" name="Oval 3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2" name="Oval 3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3" name="Oval 3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4" name="Oval 3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5" name="Oval 3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6" name="Oval 3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7" name="Oval 3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8" name="Oval 3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9" name="Oval 3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20" name="Rectangle 4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1721" name="Rectangle 4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22" name="Rectangle 4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1723" name="Rectangle 4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1725" name="Rectangle 4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1726" name="Rectangle 4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1727" name="Rectangle 4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1728" name="Rectangle 4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1729" name="Rectangle 4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1730" name="Rectangle 5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1731" name="Rectangle 5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1732" name="Rectangle 5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1733" name="Rectangle 5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1734" name="Rectangle 5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35" name="Rectangle 5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1736" name="Rectangle 5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1737" name="Rectangle 5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1738" name="Rectangle 5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1739" name="Rectangle 5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40" name="Rectangle 6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1741" name="Rectangle 6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42" name="Rectangle 6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1743" name="Rectangle 6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1744" name="Rectangle 6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45" name="Rectangle 6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46" name="Rectangle 6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1747" name="Rectangle 6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1748" name="Rectangle 6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1749" name="Rectangle 6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1750" name="Rectangle 7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1751" name="Rectangle 7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52" name="Rectangle 7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1753" name="AutoShape 7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1754" name="AutoShape 7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4094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 flipV="1">
            <a:off x="6220800" y="3732872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 flipH="1" flipV="1">
            <a:off x="2903040" y="3731432"/>
            <a:ext cx="331776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4" name="Rectangle 10"/>
          <p:cNvSpPr>
            <a:spLocks noChangeArrowheads="1"/>
          </p:cNvSpPr>
          <p:nvPr/>
        </p:nvSpPr>
        <p:spPr bwMode="auto">
          <a:xfrm flipH="1">
            <a:off x="2901600" y="414764"/>
            <a:ext cx="207360" cy="3318108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 flipH="1">
            <a:off x="290304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6" name="Rectangle 12"/>
          <p:cNvSpPr>
            <a:spLocks noChangeArrowheads="1"/>
          </p:cNvSpPr>
          <p:nvPr/>
        </p:nvSpPr>
        <p:spPr bwMode="auto">
          <a:xfrm flipH="1">
            <a:off x="4560480" y="414764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 flipH="1">
            <a:off x="4561920" y="2073818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8" name="Rectangle 14"/>
          <p:cNvSpPr>
            <a:spLocks noChangeArrowheads="1"/>
          </p:cNvSpPr>
          <p:nvPr/>
        </p:nvSpPr>
        <p:spPr bwMode="auto">
          <a:xfrm flipH="1" flipV="1">
            <a:off x="6219360" y="41332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9" name="Rectangle 15"/>
          <p:cNvSpPr>
            <a:spLocks noChangeArrowheads="1"/>
          </p:cNvSpPr>
          <p:nvPr/>
        </p:nvSpPr>
        <p:spPr bwMode="auto">
          <a:xfrm flipH="1" flipV="1">
            <a:off x="6220800" y="413324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0" name="Rectangle 16"/>
          <p:cNvSpPr>
            <a:spLocks noChangeArrowheads="1"/>
          </p:cNvSpPr>
          <p:nvPr/>
        </p:nvSpPr>
        <p:spPr bwMode="auto">
          <a:xfrm flipH="1" flipV="1">
            <a:off x="787824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1" name="Rectangle 17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2" name="Rectangle 18"/>
          <p:cNvSpPr>
            <a:spLocks noChangeArrowheads="1"/>
          </p:cNvSpPr>
          <p:nvPr/>
        </p:nvSpPr>
        <p:spPr bwMode="auto">
          <a:xfrm>
            <a:off x="1244160" y="5391926"/>
            <a:ext cx="518400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3" name="Rectangle 19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4" name="Rectangle 20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5" name="Oval 21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6" name="Oval 22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7" name="Oval 23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8" name="Oval 24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9" name="Oval 25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0" name="Oval 26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1" name="Oval 27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2" name="Oval 28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3" name="Oval 29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4" name="Oval 30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5" name="Oval 31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6" name="Oval 32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7" name="Oval 33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8" name="Oval 34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9" name="Oval 35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0" name="Oval 36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1" name="Oval 37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2" name="Oval 38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3" name="Oval 39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4" name="Oval 40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5" name="Rectangle 41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2746" name="Rectangle 42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47" name="Rectangle 43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2748" name="Rectangle 44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2749" name="Rectangle 45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2750" name="Rectangle 46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2751" name="Rectangle 47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2752" name="Rectangle 48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2753" name="Rectangle 49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2754" name="Rectangle 50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2755" name="Rectangle 51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2756" name="Rectangle 52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2757" name="Rectangle 53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2758" name="Rectangle 54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2759" name="Rectangle 55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60" name="Rectangle 56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2761" name="Rectangle 57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2762" name="Rectangle 58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2763" name="Rectangle 59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2764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65" name="Rectangle 61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766" name="Rectangle 6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67" name="Rectangle 63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2768" name="Rectangle 64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2769" name="Rectangle 65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70" name="Rectangle 66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71" name="Rectangle 67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2772" name="Rectangle 68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2773" name="Rectangle 69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2774" name="Rectangle 70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2775" name="Rectangle 71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2776" name="Rectangle 72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77" name="Rectangle 73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2778" name="AutoShape 74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2779" name="AutoShape 75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1819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 flipV="1">
            <a:off x="6220800" y="3732872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 flipH="1" flipV="1">
            <a:off x="2903040" y="3731432"/>
            <a:ext cx="331776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 flipH="1">
            <a:off x="2901600" y="414764"/>
            <a:ext cx="207360" cy="3318108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 flipH="1">
            <a:off x="290304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 flipH="1">
            <a:off x="4560480" y="414764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 flipH="1">
            <a:off x="4561920" y="2073818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2" name="Rectangle 14"/>
          <p:cNvSpPr>
            <a:spLocks noChangeArrowheads="1"/>
          </p:cNvSpPr>
          <p:nvPr/>
        </p:nvSpPr>
        <p:spPr bwMode="auto">
          <a:xfrm flipH="1" flipV="1">
            <a:off x="6219360" y="41332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3" name="Rectangle 15"/>
          <p:cNvSpPr>
            <a:spLocks noChangeArrowheads="1"/>
          </p:cNvSpPr>
          <p:nvPr/>
        </p:nvSpPr>
        <p:spPr bwMode="auto">
          <a:xfrm flipH="1" flipV="1">
            <a:off x="6220800" y="413324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4" name="Rectangle 16"/>
          <p:cNvSpPr>
            <a:spLocks noChangeArrowheads="1"/>
          </p:cNvSpPr>
          <p:nvPr/>
        </p:nvSpPr>
        <p:spPr bwMode="auto">
          <a:xfrm flipH="1" flipV="1">
            <a:off x="787824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1244160" y="5391926"/>
            <a:ext cx="518400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8" name="Rectangle 20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9" name="Oval 21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0" name="Oval 22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1" name="Oval 23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2" name="Oval 24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3" name="Oval 25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4" name="Oval 26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5" name="Oval 27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6" name="Oval 28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7" name="Oval 29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8" name="Oval 30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9" name="Oval 31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0" name="Oval 32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1" name="Oval 33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2" name="Oval 34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3" name="Oval 35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4" name="Oval 36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5" name="Oval 37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6" name="Oval 38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7" name="Oval 39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8" name="Oval 40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9" name="Rectangle 41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3770" name="Rectangle 42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71" name="Rectangle 43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3772" name="Rectangle 44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3773" name="Rectangle 45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3774" name="Rectangle 46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3775" name="Rectangle 47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776" name="Rectangle 48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777" name="Rectangle 49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3778" name="Rectangle 50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3779" name="Rectangle 51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3780" name="Rectangle 52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3781" name="Rectangle 53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3782" name="Rectangle 54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3783" name="Rectangle 55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84" name="Rectangle 56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3785" name="Rectangle 57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3786" name="Rectangle 58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3787" name="Rectangle 59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3788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89" name="Rectangle 61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3790" name="Rectangle 6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91" name="Rectangle 63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3792" name="Rectangle 64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3793" name="Rectangle 65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94" name="Rectangle 66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95" name="Rectangle 67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3796" name="Rectangle 68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3797" name="Rectangle 69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3798" name="Rectangle 70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3799" name="Rectangle 71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3800" name="Rectangle 72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801" name="Rectangle 73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3802" name="AutoShape 74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3803" name="AutoShape 75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3804" name="Text Box 76"/>
          <p:cNvSpPr txBox="1">
            <a:spLocks noChangeArrowheads="1"/>
          </p:cNvSpPr>
          <p:nvPr/>
        </p:nvSpPr>
        <p:spPr bwMode="auto">
          <a:xfrm>
            <a:off x="2280960" y="1036909"/>
            <a:ext cx="4769280" cy="218183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In an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×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grid, there are at least 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4</a:t>
            </a:r>
            <a:r>
              <a:rPr lang="en-US" sz="2000" b="1" i="1" baseline="3300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/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possible paths from one corner to another.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solidFill>
                  <a:srgbClr val="FFFFFF"/>
                </a:solidFill>
                <a:latin typeface="DejaVu Serif" charset="0"/>
              </a:rPr>
              <a:t>If </a:t>
            </a:r>
            <a:r>
              <a:rPr lang="en-US" sz="2000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>
                <a:solidFill>
                  <a:srgbClr val="FFFFFF"/>
                </a:solidFill>
                <a:latin typeface="DejaVu Serif" charset="0"/>
              </a:rPr>
              <a:t> = 154, this is approximately equal to the number of atoms in the universe.</a:t>
            </a:r>
          </a:p>
        </p:txBody>
      </p:sp>
    </p:spTree>
    <p:extLst>
      <p:ext uri="{BB962C8B-B14F-4D97-AF65-F5344CB8AC3E}">
        <p14:creationId xmlns:p14="http://schemas.microsoft.com/office/powerpoint/2010/main" val="780617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9" name="Rectangle 7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 flipV="1">
            <a:off x="6220800" y="3732872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 flipH="1" flipV="1">
            <a:off x="2903040" y="3731432"/>
            <a:ext cx="331776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2" name="Rectangle 10"/>
          <p:cNvSpPr>
            <a:spLocks noChangeArrowheads="1"/>
          </p:cNvSpPr>
          <p:nvPr/>
        </p:nvSpPr>
        <p:spPr bwMode="auto">
          <a:xfrm flipH="1">
            <a:off x="2901600" y="414764"/>
            <a:ext cx="207360" cy="3318108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3" name="Rectangle 11"/>
          <p:cNvSpPr>
            <a:spLocks noChangeArrowheads="1"/>
          </p:cNvSpPr>
          <p:nvPr/>
        </p:nvSpPr>
        <p:spPr bwMode="auto">
          <a:xfrm flipH="1">
            <a:off x="290304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 flipH="1">
            <a:off x="4560480" y="414764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 flipH="1">
            <a:off x="4561920" y="2073818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 flipH="1" flipV="1">
            <a:off x="6219360" y="41332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7" name="Rectangle 15"/>
          <p:cNvSpPr>
            <a:spLocks noChangeArrowheads="1"/>
          </p:cNvSpPr>
          <p:nvPr/>
        </p:nvSpPr>
        <p:spPr bwMode="auto">
          <a:xfrm flipH="1" flipV="1">
            <a:off x="6220800" y="413324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8" name="Rectangle 16"/>
          <p:cNvSpPr>
            <a:spLocks noChangeArrowheads="1"/>
          </p:cNvSpPr>
          <p:nvPr/>
        </p:nvSpPr>
        <p:spPr bwMode="auto">
          <a:xfrm flipH="1" flipV="1">
            <a:off x="787824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9" name="Rectangle 17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0" name="Rectangle 18"/>
          <p:cNvSpPr>
            <a:spLocks noChangeArrowheads="1"/>
          </p:cNvSpPr>
          <p:nvPr/>
        </p:nvSpPr>
        <p:spPr bwMode="auto">
          <a:xfrm>
            <a:off x="1244160" y="5391926"/>
            <a:ext cx="518400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1" name="Rectangle 19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2" name="Rectangle 20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3" name="Oval 21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4" name="Oval 22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5" name="Oval 23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6" name="Oval 24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7" name="Oval 25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8" name="Oval 26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9" name="Oval 27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0" name="Oval 28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1" name="Oval 29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2" name="Oval 30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3" name="Oval 31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4" name="Oval 32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5" name="Oval 33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6" name="Oval 34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7" name="Oval 35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8" name="Oval 36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9" name="Oval 37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90" name="Oval 38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91" name="Oval 39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92" name="Oval 40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93" name="Rectangle 41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4794" name="Rectangle 42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795" name="Rectangle 43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4796" name="Rectangle 44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4797" name="Rectangle 45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4798" name="Rectangle 46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4799" name="Rectangle 47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4800" name="Rectangle 48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4801" name="Rectangle 49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4802" name="Rectangle 50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4803" name="Rectangle 51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4804" name="Rectangle 52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4805" name="Rectangle 53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4806" name="Rectangle 54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4807" name="Rectangle 55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08" name="Rectangle 56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4809" name="Rectangle 57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4810" name="Rectangle 58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4811" name="Rectangle 59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4812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13" name="Rectangle 61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4814" name="Rectangle 6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15" name="Rectangle 63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4816" name="Rectangle 64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4817" name="Rectangle 65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18" name="Rectangle 66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19" name="Rectangle 67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4820" name="Rectangle 68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4821" name="Rectangle 69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4822" name="Rectangle 70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4823" name="Rectangle 71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4824" name="Rectangle 72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25" name="Rectangle 73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4826" name="AutoShape 74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4827" name="AutoShape 75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4828" name="Text Box 76"/>
          <p:cNvSpPr txBox="1">
            <a:spLocks noChangeArrowheads="1"/>
          </p:cNvSpPr>
          <p:nvPr/>
        </p:nvSpPr>
        <p:spPr bwMode="auto">
          <a:xfrm>
            <a:off x="2280960" y="1036909"/>
            <a:ext cx="4769280" cy="218183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In an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×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grid, there are at least 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4</a:t>
            </a:r>
            <a:r>
              <a:rPr lang="en-US" sz="2000" b="1" i="1" baseline="3300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/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possible paths from one corner to another.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If </a:t>
            </a:r>
            <a:r>
              <a:rPr lang="en-US" sz="2000" i="1"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= 50, it would take the lifetime of the universe to list off all possible paths.</a:t>
            </a:r>
          </a:p>
        </p:txBody>
      </p:sp>
    </p:spTree>
    <p:extLst>
      <p:ext uri="{BB962C8B-B14F-4D97-AF65-F5344CB8AC3E}">
        <p14:creationId xmlns:p14="http://schemas.microsoft.com/office/powerpoint/2010/main" val="36301836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 flipV="1">
            <a:off x="6220800" y="3732872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5" name="Rectangle 9"/>
          <p:cNvSpPr>
            <a:spLocks noChangeArrowheads="1"/>
          </p:cNvSpPr>
          <p:nvPr/>
        </p:nvSpPr>
        <p:spPr bwMode="auto">
          <a:xfrm flipH="1" flipV="1">
            <a:off x="2903040" y="3731432"/>
            <a:ext cx="331776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6" name="Rectangle 10"/>
          <p:cNvSpPr>
            <a:spLocks noChangeArrowheads="1"/>
          </p:cNvSpPr>
          <p:nvPr/>
        </p:nvSpPr>
        <p:spPr bwMode="auto">
          <a:xfrm flipH="1">
            <a:off x="2901600" y="414764"/>
            <a:ext cx="207360" cy="3318108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7" name="Rectangle 11"/>
          <p:cNvSpPr>
            <a:spLocks noChangeArrowheads="1"/>
          </p:cNvSpPr>
          <p:nvPr/>
        </p:nvSpPr>
        <p:spPr bwMode="auto">
          <a:xfrm flipH="1">
            <a:off x="290304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8" name="Rectangle 12"/>
          <p:cNvSpPr>
            <a:spLocks noChangeArrowheads="1"/>
          </p:cNvSpPr>
          <p:nvPr/>
        </p:nvSpPr>
        <p:spPr bwMode="auto">
          <a:xfrm flipH="1">
            <a:off x="4560480" y="414764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9" name="Rectangle 13"/>
          <p:cNvSpPr>
            <a:spLocks noChangeArrowheads="1"/>
          </p:cNvSpPr>
          <p:nvPr/>
        </p:nvSpPr>
        <p:spPr bwMode="auto">
          <a:xfrm flipH="1">
            <a:off x="4561920" y="2073818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0" name="Rectangle 14"/>
          <p:cNvSpPr>
            <a:spLocks noChangeArrowheads="1"/>
          </p:cNvSpPr>
          <p:nvPr/>
        </p:nvSpPr>
        <p:spPr bwMode="auto">
          <a:xfrm flipH="1" flipV="1">
            <a:off x="6219360" y="41332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1" name="Rectangle 15"/>
          <p:cNvSpPr>
            <a:spLocks noChangeArrowheads="1"/>
          </p:cNvSpPr>
          <p:nvPr/>
        </p:nvSpPr>
        <p:spPr bwMode="auto">
          <a:xfrm flipH="1" flipV="1">
            <a:off x="6220800" y="413324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2" name="Rectangle 16"/>
          <p:cNvSpPr>
            <a:spLocks noChangeArrowheads="1"/>
          </p:cNvSpPr>
          <p:nvPr/>
        </p:nvSpPr>
        <p:spPr bwMode="auto">
          <a:xfrm flipH="1" flipV="1">
            <a:off x="787824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3" name="Rectangle 17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4" name="Rectangle 18"/>
          <p:cNvSpPr>
            <a:spLocks noChangeArrowheads="1"/>
          </p:cNvSpPr>
          <p:nvPr/>
        </p:nvSpPr>
        <p:spPr bwMode="auto">
          <a:xfrm>
            <a:off x="1244160" y="5391926"/>
            <a:ext cx="518400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5" name="Rectangle 19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6" name="Rectangle 20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7" name="Oval 21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8" name="Oval 22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9" name="Oval 23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0" name="Oval 24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1" name="Oval 25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2" name="Oval 26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3" name="Oval 27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4" name="Oval 28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5" name="Oval 29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6" name="Oval 30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7" name="Oval 31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8" name="Oval 32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9" name="Oval 33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0" name="Oval 34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1" name="Oval 35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2" name="Oval 36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3" name="Oval 37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4" name="Oval 38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5" name="Oval 39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6" name="Oval 40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7" name="Rectangle 41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5818" name="Rectangle 42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19" name="Rectangle 43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5820" name="Rectangle 44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5821" name="Rectangle 45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5822" name="Rectangle 46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5823" name="Rectangle 47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5824" name="Rectangle 48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5825" name="Rectangle 49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5826" name="Rectangle 50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5827" name="Rectangle 51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5828" name="Rectangle 52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5829" name="Rectangle 53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5830" name="Rectangle 54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5831" name="Rectangle 55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32" name="Rectangle 56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5833" name="Rectangle 57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5834" name="Rectangle 58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5835" name="Rectangle 59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5836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37" name="Rectangle 61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838" name="Rectangle 6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39" name="Rectangle 63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5840" name="Rectangle 64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5841" name="Rectangle 65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42" name="Rectangle 66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43" name="Rectangle 67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5844" name="Rectangle 68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5845" name="Rectangle 69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5846" name="Rectangle 70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5847" name="Rectangle 71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5848" name="Rectangle 72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49" name="Rectangle 73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5850" name="AutoShape 74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5851" name="AutoShape 75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pic>
        <p:nvPicPr>
          <p:cNvPr id="75852" name="Picture 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0" y="3525490"/>
            <a:ext cx="2630880" cy="2953751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75853" name="Text Box 77"/>
          <p:cNvSpPr txBox="1">
            <a:spLocks noChangeArrowheads="1"/>
          </p:cNvSpPr>
          <p:nvPr/>
        </p:nvSpPr>
        <p:spPr bwMode="auto">
          <a:xfrm>
            <a:off x="2280960" y="1036909"/>
            <a:ext cx="4769280" cy="218183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In an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×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grid, there are at least 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4</a:t>
            </a:r>
            <a:r>
              <a:rPr lang="en-US" sz="2000" b="1" i="1" baseline="3300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/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possible paths from one corner to another.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If </a:t>
            </a:r>
            <a:r>
              <a:rPr lang="en-US" sz="2000" i="1"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= 50, it would take the lifetime of the universe to list off all possible paths.</a:t>
            </a:r>
          </a:p>
        </p:txBody>
      </p:sp>
    </p:spTree>
    <p:extLst>
      <p:ext uri="{BB962C8B-B14F-4D97-AF65-F5344CB8AC3E}">
        <p14:creationId xmlns:p14="http://schemas.microsoft.com/office/powerpoint/2010/main" val="26469285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3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683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3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683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683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683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683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683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683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683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684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684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84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684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684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4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684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684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684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684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5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685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5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85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685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5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5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85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685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685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686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686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6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686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686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2783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7783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5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5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5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5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5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785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5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785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785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786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786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786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786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786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786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786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786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6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787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787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787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787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7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787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7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787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787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7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8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788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788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788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788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788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8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986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7885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887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88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888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888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888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888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888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888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888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888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888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889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889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889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89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889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889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889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889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89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889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90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890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890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90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90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890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890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890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890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890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91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891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891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292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3276600"/>
            <a:ext cx="4713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hlinkClick r:id="rId3"/>
              </a:rPr>
              <a:t>cs106b.stanford.edu</a:t>
            </a:r>
            <a:endParaRPr lang="en-US" sz="4000" dirty="0"/>
          </a:p>
        </p:txBody>
      </p:sp>
      <p:sp>
        <p:nvSpPr>
          <p:cNvPr id="3" name="Right Arrow 2"/>
          <p:cNvSpPr/>
          <p:nvPr/>
        </p:nvSpPr>
        <p:spPr>
          <a:xfrm rot="1311591">
            <a:off x="895966" y="233907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523020">
            <a:off x="4174317" y="422440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7851337">
            <a:off x="5563772" y="1841795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Essential Information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73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7988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10?</a:t>
            </a:r>
          </a:p>
        </p:txBody>
      </p:sp>
      <p:sp>
        <p:nvSpPr>
          <p:cNvPr id="7988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  <p:sp>
        <p:nvSpPr>
          <p:cNvPr id="7988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90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90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90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990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0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990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990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990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991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991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991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991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991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991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991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1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991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991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992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992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2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992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2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992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992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2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2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992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993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993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993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993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3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993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993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26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090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10?</a:t>
            </a:r>
          </a:p>
        </p:txBody>
      </p:sp>
      <p:sp>
        <p:nvSpPr>
          <p:cNvPr id="8090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  <p:sp>
        <p:nvSpPr>
          <p:cNvPr id="8091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092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2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092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093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093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093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093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093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093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093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093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093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093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094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4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094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094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094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094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4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094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4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094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095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5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5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095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095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095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095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095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5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095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096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0961" name="AutoShape 65"/>
          <p:cNvSpPr>
            <a:spLocks noChangeArrowheads="1"/>
          </p:cNvSpPr>
          <p:nvPr/>
        </p:nvSpPr>
        <p:spPr bwMode="auto">
          <a:xfrm>
            <a:off x="2388960" y="-99371"/>
            <a:ext cx="1244160" cy="1244292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10?</a:t>
            </a:r>
          </a:p>
        </p:txBody>
      </p:sp>
    </p:spTree>
    <p:extLst>
      <p:ext uri="{BB962C8B-B14F-4D97-AF65-F5344CB8AC3E}">
        <p14:creationId xmlns:p14="http://schemas.microsoft.com/office/powerpoint/2010/main" val="17971817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193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193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  <p:sp>
        <p:nvSpPr>
          <p:cNvPr id="8193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5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195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5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195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195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195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195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195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195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195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196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196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196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196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196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6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196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196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196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196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7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197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7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197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197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7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7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197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197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197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198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198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8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198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198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622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5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5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295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297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7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297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297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297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298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298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298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298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298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298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298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298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298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8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299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299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299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299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9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299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9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299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299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9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300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300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300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300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300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300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300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300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300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328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397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398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  <p:sp>
        <p:nvSpPr>
          <p:cNvPr id="8398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  <p:sp>
        <p:nvSpPr>
          <p:cNvPr id="8398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398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399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0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400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400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400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400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400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400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400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400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400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401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401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401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1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401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401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401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1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401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2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402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402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2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2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402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402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402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402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402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3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403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403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4033" name="AutoShape 65"/>
          <p:cNvSpPr>
            <a:spLocks noChangeArrowheads="1"/>
          </p:cNvSpPr>
          <p:nvPr/>
        </p:nvSpPr>
        <p:spPr bwMode="auto">
          <a:xfrm>
            <a:off x="730080" y="1559684"/>
            <a:ext cx="1244160" cy="1244291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</p:spTree>
    <p:extLst>
      <p:ext uri="{BB962C8B-B14F-4D97-AF65-F5344CB8AC3E}">
        <p14:creationId xmlns:p14="http://schemas.microsoft.com/office/powerpoint/2010/main" val="32554676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0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0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500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500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  <p:sp>
        <p:nvSpPr>
          <p:cNvPr id="8500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8500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500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0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0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502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2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502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502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502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502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502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503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503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503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503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503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503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503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3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503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503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504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504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4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504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4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504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504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4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4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504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505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505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505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505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5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505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505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6247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602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602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  <p:sp>
        <p:nvSpPr>
          <p:cNvPr id="8602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8603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603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8603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604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4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604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605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605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605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605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605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605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605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605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605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605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606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6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606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606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606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606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6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606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6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606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607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7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7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607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607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607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607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607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7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607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608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621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5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705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705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  <p:sp>
        <p:nvSpPr>
          <p:cNvPr id="8705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8705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705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5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5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5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8705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707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7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707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707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707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707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707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707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707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708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708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708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708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708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8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708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708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708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708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9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709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9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709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709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9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9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709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709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709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710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710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10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710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710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7105" name="AutoShape 65"/>
          <p:cNvSpPr>
            <a:spLocks noChangeArrowheads="1"/>
          </p:cNvSpPr>
          <p:nvPr/>
        </p:nvSpPr>
        <p:spPr bwMode="auto">
          <a:xfrm>
            <a:off x="2388960" y="1559684"/>
            <a:ext cx="1244160" cy="1244291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</p:spTree>
    <p:extLst>
      <p:ext uri="{BB962C8B-B14F-4D97-AF65-F5344CB8AC3E}">
        <p14:creationId xmlns:p14="http://schemas.microsoft.com/office/powerpoint/2010/main" val="30351174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7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807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807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8807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8807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807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8808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809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09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809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809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809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810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810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810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810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810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810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810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810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810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0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811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811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811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811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1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811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1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811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811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1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2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812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812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812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812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812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2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812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812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161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8910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8910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910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22?</a:t>
            </a:r>
          </a:p>
        </p:txBody>
      </p:sp>
      <p:sp>
        <p:nvSpPr>
          <p:cNvPr id="8910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8910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910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911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2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912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912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912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912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912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912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912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912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912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913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913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913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3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913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913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913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913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3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913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4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914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914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4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4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914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914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914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914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914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5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915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915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8490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.pimpmyspace.org/pimp/1/fb/fb8ed944b1b66bab964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8656"/>
            <a:ext cx="5181600" cy="51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Candy Policy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25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012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012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012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012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9012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013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013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9013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4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4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4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014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4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014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014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014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014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014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015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015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015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015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015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015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015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5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015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015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016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016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6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016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6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016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016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6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6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016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017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017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017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017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7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017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017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4908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114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114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114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115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25?</a:t>
            </a:r>
          </a:p>
        </p:txBody>
      </p:sp>
      <p:sp>
        <p:nvSpPr>
          <p:cNvPr id="9115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115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115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115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9115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115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116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6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116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117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117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117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117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117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117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117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117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117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118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8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118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118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118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118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8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118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8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118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119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9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9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119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119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119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119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119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9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119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120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745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217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217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217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217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217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217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217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217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9218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218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219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19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219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219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219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219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219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219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219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220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220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220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220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220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0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220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220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220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220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1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221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1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221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221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1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1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221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221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221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222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222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2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222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222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9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9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9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9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319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319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319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319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319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320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320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320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320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9320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0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0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320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0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0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321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1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321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321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321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322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322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322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322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322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322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322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322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322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2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323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323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323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323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3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323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3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323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323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3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4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324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324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324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324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324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4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324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324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6034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421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422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422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422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422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422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422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422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422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422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2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423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423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4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424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424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424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424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424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424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424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424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425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425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425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5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425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425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425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425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5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425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6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426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426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6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6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426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426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426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426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426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7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427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427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637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4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4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524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524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524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524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524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524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524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525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525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525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525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5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525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5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5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5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5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526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6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526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526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526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526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526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527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527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527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527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527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527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527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7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527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527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528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528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8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528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8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528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528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8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8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528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529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529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529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529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9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529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529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2077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626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626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626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627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627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627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627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627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9627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627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627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7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627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628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28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628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629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629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629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629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629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629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629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629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629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629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630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0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630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630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630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630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0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630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0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630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631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1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1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631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631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631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631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631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1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631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632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742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9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729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729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729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729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729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729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729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729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9729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730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730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9730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730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731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1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731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731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731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731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731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731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731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732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732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732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732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732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2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732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732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732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732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3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733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3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733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733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3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3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733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733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733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734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734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4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734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734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2192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831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831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831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831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831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832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832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832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9832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832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832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9832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9832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2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2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3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3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3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3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3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833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3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833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833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833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834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834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834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834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834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834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834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834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834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4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835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835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835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835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5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835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5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835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835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5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6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836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836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836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836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836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6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836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836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8668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933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934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934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934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934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934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934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934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9934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934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934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9935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9935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36?</a:t>
            </a:r>
          </a:p>
        </p:txBody>
      </p:sp>
      <p:sp>
        <p:nvSpPr>
          <p:cNvPr id="9935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5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9935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5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5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5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5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935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6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936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936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936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936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936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936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936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936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936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937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937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937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7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937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937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937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937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7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937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8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938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938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8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8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938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938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938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938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938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9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939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939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377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4756</Words>
  <Application>Microsoft Macintosh PowerPoint</Application>
  <PresentationFormat>On-screen Show (4:3)</PresentationFormat>
  <Paragraphs>3197</Paragraphs>
  <Slides>140</Slides>
  <Notes>119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42</cp:revision>
  <dcterms:created xsi:type="dcterms:W3CDTF">2016-01-04T07:44:09Z</dcterms:created>
  <dcterms:modified xsi:type="dcterms:W3CDTF">2016-01-04T09:47:57Z</dcterms:modified>
</cp:coreProperties>
</file>